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4" r:id="rId1"/>
  </p:sldMasterIdLst>
  <p:notesMasterIdLst>
    <p:notesMasterId r:id="rId28"/>
  </p:notesMasterIdLst>
  <p:sldIdLst>
    <p:sldId id="272" r:id="rId2"/>
    <p:sldId id="430" r:id="rId3"/>
    <p:sldId id="435" r:id="rId4"/>
    <p:sldId id="436" r:id="rId5"/>
    <p:sldId id="427" r:id="rId6"/>
    <p:sldId id="437" r:id="rId7"/>
    <p:sldId id="449" r:id="rId8"/>
    <p:sldId id="443" r:id="rId9"/>
    <p:sldId id="434" r:id="rId10"/>
    <p:sldId id="431" r:id="rId11"/>
    <p:sldId id="442" r:id="rId12"/>
    <p:sldId id="441" r:id="rId13"/>
    <p:sldId id="429" r:id="rId14"/>
    <p:sldId id="439" r:id="rId15"/>
    <p:sldId id="440" r:id="rId16"/>
    <p:sldId id="295" r:id="rId17"/>
    <p:sldId id="296" r:id="rId18"/>
    <p:sldId id="297" r:id="rId19"/>
    <p:sldId id="298" r:id="rId20"/>
    <p:sldId id="444" r:id="rId21"/>
    <p:sldId id="445" r:id="rId22"/>
    <p:sldId id="446" r:id="rId23"/>
    <p:sldId id="447" r:id="rId24"/>
    <p:sldId id="448" r:id="rId25"/>
    <p:sldId id="432" r:id="rId26"/>
    <p:sldId id="277" r:id="rId27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ijl, licht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52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3BEAEC-382E-4D20-A47F-E286E23E44B1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87F01B34-ACFA-4B60-A529-B0D7BE998D24}">
      <dgm:prSet phldrT="[Tekst]" custT="1"/>
      <dgm:spPr/>
      <dgm:t>
        <a:bodyPr/>
        <a:lstStyle/>
        <a:p>
          <a:r>
            <a:rPr lang="nl-NL" sz="1800" dirty="0">
              <a:solidFill>
                <a:schemeClr val="tx1"/>
              </a:solidFill>
              <a:latin typeface="Century Gothic" panose="020B0502020202020204" pitchFamily="34" charset="0"/>
            </a:rPr>
            <a:t>Ouderenbeleid</a:t>
          </a:r>
        </a:p>
      </dgm:t>
    </dgm:pt>
    <dgm:pt modelId="{CDA7746D-BDBD-401C-A441-D84B63E063C1}" type="parTrans" cxnId="{15F899A4-49BB-4566-8892-635C3009B8AD}">
      <dgm:prSet/>
      <dgm:spPr/>
      <dgm:t>
        <a:bodyPr/>
        <a:lstStyle/>
        <a:p>
          <a:endParaRPr lang="nl-NL">
            <a:latin typeface="Century Gothic" panose="020B0502020202020204" pitchFamily="34" charset="0"/>
          </a:endParaRPr>
        </a:p>
      </dgm:t>
    </dgm:pt>
    <dgm:pt modelId="{F213C1A3-766E-49A8-8001-297A43FC7BE3}" type="sibTrans" cxnId="{15F899A4-49BB-4566-8892-635C3009B8AD}">
      <dgm:prSet/>
      <dgm:spPr/>
      <dgm:t>
        <a:bodyPr/>
        <a:lstStyle/>
        <a:p>
          <a:endParaRPr lang="nl-NL">
            <a:latin typeface="Century Gothic" panose="020B0502020202020204" pitchFamily="34" charset="0"/>
          </a:endParaRPr>
        </a:p>
      </dgm:t>
    </dgm:pt>
    <dgm:pt modelId="{EF20EC1F-4000-4716-A694-91206F8F71B3}">
      <dgm:prSet phldrT="[Tekst]" custT="1"/>
      <dgm:spPr/>
      <dgm:t>
        <a:bodyPr/>
        <a:lstStyle/>
        <a:p>
          <a:r>
            <a:rPr lang="nl-NL" sz="1800" dirty="0">
              <a:solidFill>
                <a:schemeClr val="tx1"/>
              </a:solidFill>
              <a:latin typeface="Century Gothic" panose="020B0502020202020204" pitchFamily="34" charset="0"/>
            </a:rPr>
            <a:t>Leeftijdsbewust personeelsbeleid</a:t>
          </a:r>
        </a:p>
      </dgm:t>
    </dgm:pt>
    <dgm:pt modelId="{496F9F0F-27FD-47E8-85CE-94FB6BA971FC}" type="parTrans" cxnId="{655C9A98-A8E4-4AE4-B4B6-D07FDC8FDF2A}">
      <dgm:prSet/>
      <dgm:spPr/>
      <dgm:t>
        <a:bodyPr/>
        <a:lstStyle/>
        <a:p>
          <a:endParaRPr lang="nl-NL">
            <a:latin typeface="Century Gothic" panose="020B0502020202020204" pitchFamily="34" charset="0"/>
          </a:endParaRPr>
        </a:p>
      </dgm:t>
    </dgm:pt>
    <dgm:pt modelId="{5FF4C247-A5F3-421F-BE41-388C4CD3D69A}" type="sibTrans" cxnId="{655C9A98-A8E4-4AE4-B4B6-D07FDC8FDF2A}">
      <dgm:prSet/>
      <dgm:spPr/>
      <dgm:t>
        <a:bodyPr/>
        <a:lstStyle/>
        <a:p>
          <a:endParaRPr lang="nl-NL">
            <a:latin typeface="Century Gothic" panose="020B0502020202020204" pitchFamily="34" charset="0"/>
          </a:endParaRPr>
        </a:p>
      </dgm:t>
    </dgm:pt>
    <dgm:pt modelId="{EF7E12A7-B0C9-4386-9579-D9425B1DD726}">
      <dgm:prSet phldrT="[Tekst]" custT="1"/>
      <dgm:spPr/>
      <dgm:t>
        <a:bodyPr/>
        <a:lstStyle/>
        <a:p>
          <a:r>
            <a:rPr lang="nl-NL" sz="1800" dirty="0">
              <a:solidFill>
                <a:schemeClr val="tx1"/>
              </a:solidFill>
              <a:latin typeface="Century Gothic" panose="020B0502020202020204" pitchFamily="34" charset="0"/>
            </a:rPr>
            <a:t>Levensfase beleid</a:t>
          </a:r>
        </a:p>
      </dgm:t>
    </dgm:pt>
    <dgm:pt modelId="{171AE20D-8C35-47BD-89DB-6DE4FE84C16A}" type="parTrans" cxnId="{8877A82D-C225-42B3-819B-7216C85F0702}">
      <dgm:prSet/>
      <dgm:spPr/>
      <dgm:t>
        <a:bodyPr/>
        <a:lstStyle/>
        <a:p>
          <a:endParaRPr lang="nl-NL">
            <a:latin typeface="Century Gothic" panose="020B0502020202020204" pitchFamily="34" charset="0"/>
          </a:endParaRPr>
        </a:p>
      </dgm:t>
    </dgm:pt>
    <dgm:pt modelId="{7E3C7899-A320-4DC4-B84F-A33008C289A2}" type="sibTrans" cxnId="{8877A82D-C225-42B3-819B-7216C85F0702}">
      <dgm:prSet/>
      <dgm:spPr/>
      <dgm:t>
        <a:bodyPr/>
        <a:lstStyle/>
        <a:p>
          <a:endParaRPr lang="nl-NL">
            <a:latin typeface="Century Gothic" panose="020B0502020202020204" pitchFamily="34" charset="0"/>
          </a:endParaRPr>
        </a:p>
      </dgm:t>
    </dgm:pt>
    <dgm:pt modelId="{AE1DF312-B731-4CAA-B937-B1EC81B82032}">
      <dgm:prSet phldrT="[Tekst]" custT="1"/>
      <dgm:spPr/>
      <dgm:t>
        <a:bodyPr/>
        <a:lstStyle/>
        <a:p>
          <a:r>
            <a:rPr lang="nl-NL" sz="1800" dirty="0">
              <a:solidFill>
                <a:schemeClr val="tx1"/>
              </a:solidFill>
              <a:latin typeface="Century Gothic" panose="020B0502020202020204" pitchFamily="34" charset="0"/>
            </a:rPr>
            <a:t>Duurzame inzetbaarheid</a:t>
          </a:r>
        </a:p>
      </dgm:t>
    </dgm:pt>
    <dgm:pt modelId="{90BDD2A8-50A8-45EC-A2A5-121585E35A4C}" type="parTrans" cxnId="{FD16F2F3-4CC5-4166-B931-EA03693401A7}">
      <dgm:prSet/>
      <dgm:spPr/>
      <dgm:t>
        <a:bodyPr/>
        <a:lstStyle/>
        <a:p>
          <a:endParaRPr lang="nl-NL">
            <a:latin typeface="Century Gothic" panose="020B0502020202020204" pitchFamily="34" charset="0"/>
          </a:endParaRPr>
        </a:p>
      </dgm:t>
    </dgm:pt>
    <dgm:pt modelId="{4F4E8D5C-26E4-4507-957E-97675681D197}" type="sibTrans" cxnId="{FD16F2F3-4CC5-4166-B931-EA03693401A7}">
      <dgm:prSet/>
      <dgm:spPr/>
      <dgm:t>
        <a:bodyPr/>
        <a:lstStyle/>
        <a:p>
          <a:endParaRPr lang="nl-NL">
            <a:latin typeface="Century Gothic" panose="020B0502020202020204" pitchFamily="34" charset="0"/>
          </a:endParaRPr>
        </a:p>
      </dgm:t>
    </dgm:pt>
    <dgm:pt modelId="{EC805078-9D12-4B3A-87C5-26A910BBA2D4}" type="pres">
      <dgm:prSet presAssocID="{853BEAEC-382E-4D20-A47F-E286E23E44B1}" presName="Name0" presStyleCnt="0">
        <dgm:presLayoutVars>
          <dgm:dir/>
          <dgm:animLvl val="lvl"/>
          <dgm:resizeHandles val="exact"/>
        </dgm:presLayoutVars>
      </dgm:prSet>
      <dgm:spPr/>
    </dgm:pt>
    <dgm:pt modelId="{984CAA11-A38C-49F1-84E1-B076EAAB6D56}" type="pres">
      <dgm:prSet presAssocID="{87F01B34-ACFA-4B60-A529-B0D7BE998D24}" presName="parTxOnly" presStyleLbl="node1" presStyleIdx="0" presStyleCnt="4" custScaleX="155615" custScaleY="154402" custLinFactX="7197" custLinFactNeighborX="100000" custLinFactNeighborY="-5880">
        <dgm:presLayoutVars>
          <dgm:chMax val="0"/>
          <dgm:chPref val="0"/>
          <dgm:bulletEnabled val="1"/>
        </dgm:presLayoutVars>
      </dgm:prSet>
      <dgm:spPr/>
    </dgm:pt>
    <dgm:pt modelId="{9FEB671D-2F81-4452-AD51-A70A7BB5F691}" type="pres">
      <dgm:prSet presAssocID="{F213C1A3-766E-49A8-8001-297A43FC7BE3}" presName="parTxOnlySpace" presStyleCnt="0"/>
      <dgm:spPr/>
    </dgm:pt>
    <dgm:pt modelId="{EA57F93E-BA39-4EB4-9E06-FE3713037F29}" type="pres">
      <dgm:prSet presAssocID="{EF20EC1F-4000-4716-A694-91206F8F71B3}" presName="parTxOnly" presStyleLbl="node1" presStyleIdx="1" presStyleCnt="4" custScaleX="215134" custScaleY="154402" custLinFactX="2045" custLinFactNeighborX="100000" custLinFactNeighborY="-4949">
        <dgm:presLayoutVars>
          <dgm:chMax val="0"/>
          <dgm:chPref val="0"/>
          <dgm:bulletEnabled val="1"/>
        </dgm:presLayoutVars>
      </dgm:prSet>
      <dgm:spPr/>
    </dgm:pt>
    <dgm:pt modelId="{0946F851-B340-4BB2-B7B9-B2CAA8C756EC}" type="pres">
      <dgm:prSet presAssocID="{5FF4C247-A5F3-421F-BE41-388C4CD3D69A}" presName="parTxOnlySpace" presStyleCnt="0"/>
      <dgm:spPr/>
    </dgm:pt>
    <dgm:pt modelId="{1F986C92-230F-476B-81EE-724D9B32EA0E}" type="pres">
      <dgm:prSet presAssocID="{EF7E12A7-B0C9-4386-9579-D9425B1DD726}" presName="parTxOnly" presStyleLbl="node1" presStyleIdx="2" presStyleCnt="4" custScaleX="169339" custScaleY="154402" custLinFactNeighborX="72391" custLinFactNeighborY="-9604">
        <dgm:presLayoutVars>
          <dgm:chMax val="0"/>
          <dgm:chPref val="0"/>
          <dgm:bulletEnabled val="1"/>
        </dgm:presLayoutVars>
      </dgm:prSet>
      <dgm:spPr/>
    </dgm:pt>
    <dgm:pt modelId="{C110CC0E-16C1-4BE2-9D5B-8511CCB93250}" type="pres">
      <dgm:prSet presAssocID="{7E3C7899-A320-4DC4-B84F-A33008C289A2}" presName="parTxOnlySpace" presStyleCnt="0"/>
      <dgm:spPr/>
    </dgm:pt>
    <dgm:pt modelId="{196926BB-0F6A-450F-9019-F7F433974D09}" type="pres">
      <dgm:prSet presAssocID="{AE1DF312-B731-4CAA-B937-B1EC81B82032}" presName="parTxOnly" presStyleLbl="node1" presStyleIdx="3" presStyleCnt="4" custScaleX="187594" custScaleY="154402" custLinFactNeighborX="263" custLinFactNeighborY="-9431">
        <dgm:presLayoutVars>
          <dgm:chMax val="0"/>
          <dgm:chPref val="0"/>
          <dgm:bulletEnabled val="1"/>
        </dgm:presLayoutVars>
      </dgm:prSet>
      <dgm:spPr/>
    </dgm:pt>
  </dgm:ptLst>
  <dgm:cxnLst>
    <dgm:cxn modelId="{8877A82D-C225-42B3-819B-7216C85F0702}" srcId="{853BEAEC-382E-4D20-A47F-E286E23E44B1}" destId="{EF7E12A7-B0C9-4386-9579-D9425B1DD726}" srcOrd="2" destOrd="0" parTransId="{171AE20D-8C35-47BD-89DB-6DE4FE84C16A}" sibTransId="{7E3C7899-A320-4DC4-B84F-A33008C289A2}"/>
    <dgm:cxn modelId="{23BDCA42-923C-46EF-97BB-7E3FA15CF810}" type="presOf" srcId="{87F01B34-ACFA-4B60-A529-B0D7BE998D24}" destId="{984CAA11-A38C-49F1-84E1-B076EAAB6D56}" srcOrd="0" destOrd="0" presId="urn:microsoft.com/office/officeart/2005/8/layout/chevron1"/>
    <dgm:cxn modelId="{4AB6DD49-0E84-4CE1-A258-6258232EF0A0}" type="presOf" srcId="{EF20EC1F-4000-4716-A694-91206F8F71B3}" destId="{EA57F93E-BA39-4EB4-9E06-FE3713037F29}" srcOrd="0" destOrd="0" presId="urn:microsoft.com/office/officeart/2005/8/layout/chevron1"/>
    <dgm:cxn modelId="{22576D7D-7EE9-4BDF-AB17-BEAC65DAA700}" type="presOf" srcId="{EF7E12A7-B0C9-4386-9579-D9425B1DD726}" destId="{1F986C92-230F-476B-81EE-724D9B32EA0E}" srcOrd="0" destOrd="0" presId="urn:microsoft.com/office/officeart/2005/8/layout/chevron1"/>
    <dgm:cxn modelId="{655C9A98-A8E4-4AE4-B4B6-D07FDC8FDF2A}" srcId="{853BEAEC-382E-4D20-A47F-E286E23E44B1}" destId="{EF20EC1F-4000-4716-A694-91206F8F71B3}" srcOrd="1" destOrd="0" parTransId="{496F9F0F-27FD-47E8-85CE-94FB6BA971FC}" sibTransId="{5FF4C247-A5F3-421F-BE41-388C4CD3D69A}"/>
    <dgm:cxn modelId="{15F899A4-49BB-4566-8892-635C3009B8AD}" srcId="{853BEAEC-382E-4D20-A47F-E286E23E44B1}" destId="{87F01B34-ACFA-4B60-A529-B0D7BE998D24}" srcOrd="0" destOrd="0" parTransId="{CDA7746D-BDBD-401C-A441-D84B63E063C1}" sibTransId="{F213C1A3-766E-49A8-8001-297A43FC7BE3}"/>
    <dgm:cxn modelId="{FD16F2F3-4CC5-4166-B931-EA03693401A7}" srcId="{853BEAEC-382E-4D20-A47F-E286E23E44B1}" destId="{AE1DF312-B731-4CAA-B937-B1EC81B82032}" srcOrd="3" destOrd="0" parTransId="{90BDD2A8-50A8-45EC-A2A5-121585E35A4C}" sibTransId="{4F4E8D5C-26E4-4507-957E-97675681D197}"/>
    <dgm:cxn modelId="{432C0EF7-243A-471E-BF29-32C8E41DC634}" type="presOf" srcId="{853BEAEC-382E-4D20-A47F-E286E23E44B1}" destId="{EC805078-9D12-4B3A-87C5-26A910BBA2D4}" srcOrd="0" destOrd="0" presId="urn:microsoft.com/office/officeart/2005/8/layout/chevron1"/>
    <dgm:cxn modelId="{CB991FFE-A819-4AD3-9A2C-CA6EBBABF65C}" type="presOf" srcId="{AE1DF312-B731-4CAA-B937-B1EC81B82032}" destId="{196926BB-0F6A-450F-9019-F7F433974D09}" srcOrd="0" destOrd="0" presId="urn:microsoft.com/office/officeart/2005/8/layout/chevron1"/>
    <dgm:cxn modelId="{E06AF9BF-D4C2-485B-85C8-D669631BEA88}" type="presParOf" srcId="{EC805078-9D12-4B3A-87C5-26A910BBA2D4}" destId="{984CAA11-A38C-49F1-84E1-B076EAAB6D56}" srcOrd="0" destOrd="0" presId="urn:microsoft.com/office/officeart/2005/8/layout/chevron1"/>
    <dgm:cxn modelId="{26B99395-D4CB-450C-BC5F-37BBC7AE42C8}" type="presParOf" srcId="{EC805078-9D12-4B3A-87C5-26A910BBA2D4}" destId="{9FEB671D-2F81-4452-AD51-A70A7BB5F691}" srcOrd="1" destOrd="0" presId="urn:microsoft.com/office/officeart/2005/8/layout/chevron1"/>
    <dgm:cxn modelId="{677223B8-E647-41D6-A3EE-B18FDAEF12BB}" type="presParOf" srcId="{EC805078-9D12-4B3A-87C5-26A910BBA2D4}" destId="{EA57F93E-BA39-4EB4-9E06-FE3713037F29}" srcOrd="2" destOrd="0" presId="urn:microsoft.com/office/officeart/2005/8/layout/chevron1"/>
    <dgm:cxn modelId="{15E755A0-7236-4DFC-9D79-C1ACDEC5355C}" type="presParOf" srcId="{EC805078-9D12-4B3A-87C5-26A910BBA2D4}" destId="{0946F851-B340-4BB2-B7B9-B2CAA8C756EC}" srcOrd="3" destOrd="0" presId="urn:microsoft.com/office/officeart/2005/8/layout/chevron1"/>
    <dgm:cxn modelId="{2BCB2EFD-4D77-4973-89BF-E8E0F0005E22}" type="presParOf" srcId="{EC805078-9D12-4B3A-87C5-26A910BBA2D4}" destId="{1F986C92-230F-476B-81EE-724D9B32EA0E}" srcOrd="4" destOrd="0" presId="urn:microsoft.com/office/officeart/2005/8/layout/chevron1"/>
    <dgm:cxn modelId="{10C6AB2F-46AA-4839-9BB7-BFFC451873D7}" type="presParOf" srcId="{EC805078-9D12-4B3A-87C5-26A910BBA2D4}" destId="{C110CC0E-16C1-4BE2-9D5B-8511CCB93250}" srcOrd="5" destOrd="0" presId="urn:microsoft.com/office/officeart/2005/8/layout/chevron1"/>
    <dgm:cxn modelId="{B7E1678F-6F6D-4312-9F36-CD7F954891F7}" type="presParOf" srcId="{EC805078-9D12-4B3A-87C5-26A910BBA2D4}" destId="{196926BB-0F6A-450F-9019-F7F433974D09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DA9E94-3BB8-472E-9C76-DA67479B5DD1}" type="doc">
      <dgm:prSet loTypeId="urn:microsoft.com/office/officeart/2005/8/layout/process2" loCatId="process" qsTypeId="urn:microsoft.com/office/officeart/2005/8/quickstyle/simple1" qsCatId="simple" csTypeId="urn:microsoft.com/office/officeart/2005/8/colors/accent1_3" csCatId="accent1" phldr="1"/>
      <dgm:spPr/>
    </dgm:pt>
    <dgm:pt modelId="{BB87BC67-29C4-45A1-89E1-CD4761B77B39}">
      <dgm:prSet phldrT="[Tekst]" custT="1"/>
      <dgm:spPr/>
      <dgm:t>
        <a:bodyPr/>
        <a:lstStyle/>
        <a:p>
          <a:pPr algn="l"/>
          <a:r>
            <a:rPr lang="nl-NL" sz="2800" dirty="0">
              <a:latin typeface="Calibri" panose="020F0502020204030204" pitchFamily="34" charset="0"/>
            </a:rPr>
            <a:t>1. Gemeenschappelijke analyse</a:t>
          </a:r>
        </a:p>
      </dgm:t>
    </dgm:pt>
    <dgm:pt modelId="{87A3182C-2E61-4A61-8570-13D3D2B532FE}" type="parTrans" cxnId="{2BB39E57-C099-4DE4-8128-F415F2205DFA}">
      <dgm:prSet/>
      <dgm:spPr/>
      <dgm:t>
        <a:bodyPr/>
        <a:lstStyle/>
        <a:p>
          <a:endParaRPr lang="nl-NL"/>
        </a:p>
      </dgm:t>
    </dgm:pt>
    <dgm:pt modelId="{43F50242-6248-406C-BA12-7C433C90AADF}" type="sibTrans" cxnId="{2BB39E57-C099-4DE4-8128-F415F2205DFA}">
      <dgm:prSet/>
      <dgm:spPr/>
      <dgm:t>
        <a:bodyPr/>
        <a:lstStyle/>
        <a:p>
          <a:endParaRPr lang="nl-NL"/>
        </a:p>
      </dgm:t>
    </dgm:pt>
    <dgm:pt modelId="{BFA15F44-CD90-4B35-874C-ED08C6EF7B70}">
      <dgm:prSet phldrT="[Tekst]" custT="1"/>
      <dgm:spPr/>
      <dgm:t>
        <a:bodyPr/>
        <a:lstStyle/>
        <a:p>
          <a:pPr algn="l"/>
          <a:r>
            <a:rPr lang="nl-NL" sz="2800" dirty="0">
              <a:latin typeface="Calibri" panose="020F0502020204030204" pitchFamily="34" charset="0"/>
            </a:rPr>
            <a:t>2. Bewustwording en activering</a:t>
          </a:r>
        </a:p>
      </dgm:t>
    </dgm:pt>
    <dgm:pt modelId="{AD96D845-94FB-4F4C-BB73-F7E66E33862A}" type="parTrans" cxnId="{29BAE7B8-1AB1-4489-8FC4-DC415F65F0E3}">
      <dgm:prSet/>
      <dgm:spPr/>
      <dgm:t>
        <a:bodyPr/>
        <a:lstStyle/>
        <a:p>
          <a:endParaRPr lang="nl-NL"/>
        </a:p>
      </dgm:t>
    </dgm:pt>
    <dgm:pt modelId="{CF2E0B4F-8B4B-4AAB-884B-3215EFF360F3}" type="sibTrans" cxnId="{29BAE7B8-1AB1-4489-8FC4-DC415F65F0E3}">
      <dgm:prSet/>
      <dgm:spPr/>
      <dgm:t>
        <a:bodyPr/>
        <a:lstStyle/>
        <a:p>
          <a:endParaRPr lang="nl-NL"/>
        </a:p>
      </dgm:t>
    </dgm:pt>
    <dgm:pt modelId="{78A3BD0D-452C-4048-A6F7-8081482CAD23}">
      <dgm:prSet phldrT="[Tekst]" custT="1"/>
      <dgm:spPr/>
      <dgm:t>
        <a:bodyPr/>
        <a:lstStyle/>
        <a:p>
          <a:pPr algn="l"/>
          <a:r>
            <a:rPr lang="nl-NL" sz="2800" dirty="0">
              <a:latin typeface="Calibri" panose="020F0502020204030204" pitchFamily="34" charset="0"/>
            </a:rPr>
            <a:t>3. Ontwikkelen en testen</a:t>
          </a:r>
        </a:p>
      </dgm:t>
    </dgm:pt>
    <dgm:pt modelId="{12FB06C2-0DFC-41E2-90F6-B976E86AF1A7}" type="parTrans" cxnId="{AA460706-76E9-47FA-A3E4-5C8FBC806DA0}">
      <dgm:prSet/>
      <dgm:spPr/>
      <dgm:t>
        <a:bodyPr/>
        <a:lstStyle/>
        <a:p>
          <a:endParaRPr lang="nl-NL"/>
        </a:p>
      </dgm:t>
    </dgm:pt>
    <dgm:pt modelId="{4BE34B54-64AC-4BC8-AC40-C7619B90B550}" type="sibTrans" cxnId="{AA460706-76E9-47FA-A3E4-5C8FBC806DA0}">
      <dgm:prSet/>
      <dgm:spPr/>
      <dgm:t>
        <a:bodyPr/>
        <a:lstStyle/>
        <a:p>
          <a:endParaRPr lang="nl-NL"/>
        </a:p>
      </dgm:t>
    </dgm:pt>
    <dgm:pt modelId="{580C5A79-C74B-4236-ABC9-658CB9B0E549}">
      <dgm:prSet phldrT="[Tekst]" custT="1"/>
      <dgm:spPr/>
      <dgm:t>
        <a:bodyPr/>
        <a:lstStyle/>
        <a:p>
          <a:pPr algn="l"/>
          <a:r>
            <a:rPr lang="nl-NL" sz="2800" dirty="0">
              <a:latin typeface="Calibri" panose="020F0502020204030204" pitchFamily="34" charset="0"/>
            </a:rPr>
            <a:t>4. Cultuur of beleid borgen</a:t>
          </a:r>
        </a:p>
      </dgm:t>
    </dgm:pt>
    <dgm:pt modelId="{8EBA0CE1-71AA-48B7-8118-C6AFCD01C4FA}" type="parTrans" cxnId="{AA7671D6-A4D2-47E8-8A86-4696BC2E2869}">
      <dgm:prSet/>
      <dgm:spPr/>
      <dgm:t>
        <a:bodyPr/>
        <a:lstStyle/>
        <a:p>
          <a:endParaRPr lang="nl-NL"/>
        </a:p>
      </dgm:t>
    </dgm:pt>
    <dgm:pt modelId="{938FF79F-A9FC-43DD-943A-9980241D1F82}" type="sibTrans" cxnId="{AA7671D6-A4D2-47E8-8A86-4696BC2E2869}">
      <dgm:prSet/>
      <dgm:spPr/>
      <dgm:t>
        <a:bodyPr/>
        <a:lstStyle/>
        <a:p>
          <a:endParaRPr lang="nl-NL"/>
        </a:p>
      </dgm:t>
    </dgm:pt>
    <dgm:pt modelId="{BE3D749A-277B-42F1-818F-1F4A1BCC8643}" type="pres">
      <dgm:prSet presAssocID="{30DA9E94-3BB8-472E-9C76-DA67479B5DD1}" presName="linearFlow" presStyleCnt="0">
        <dgm:presLayoutVars>
          <dgm:resizeHandles val="exact"/>
        </dgm:presLayoutVars>
      </dgm:prSet>
      <dgm:spPr/>
    </dgm:pt>
    <dgm:pt modelId="{C07E9F2C-27FD-400C-A2B1-CA2E60358D9F}" type="pres">
      <dgm:prSet presAssocID="{BB87BC67-29C4-45A1-89E1-CD4761B77B39}" presName="node" presStyleLbl="node1" presStyleIdx="0" presStyleCnt="4" custScaleX="162201">
        <dgm:presLayoutVars>
          <dgm:bulletEnabled val="1"/>
        </dgm:presLayoutVars>
      </dgm:prSet>
      <dgm:spPr/>
    </dgm:pt>
    <dgm:pt modelId="{904B60FF-1F4F-4BB4-B804-AF087C24ED76}" type="pres">
      <dgm:prSet presAssocID="{43F50242-6248-406C-BA12-7C433C90AADF}" presName="sibTrans" presStyleLbl="sibTrans2D1" presStyleIdx="0" presStyleCnt="3"/>
      <dgm:spPr/>
    </dgm:pt>
    <dgm:pt modelId="{59852781-1465-49AA-B2F7-F6E494345BA4}" type="pres">
      <dgm:prSet presAssocID="{43F50242-6248-406C-BA12-7C433C90AADF}" presName="connectorText" presStyleLbl="sibTrans2D1" presStyleIdx="0" presStyleCnt="3"/>
      <dgm:spPr/>
    </dgm:pt>
    <dgm:pt modelId="{6C5EF82F-0EEB-4CFF-A146-4DA5FE35D13D}" type="pres">
      <dgm:prSet presAssocID="{BFA15F44-CD90-4B35-874C-ED08C6EF7B70}" presName="node" presStyleLbl="node1" presStyleIdx="1" presStyleCnt="4" custScaleX="162201">
        <dgm:presLayoutVars>
          <dgm:bulletEnabled val="1"/>
        </dgm:presLayoutVars>
      </dgm:prSet>
      <dgm:spPr/>
    </dgm:pt>
    <dgm:pt modelId="{FE209804-7D55-42FA-AABF-7E98B14B806D}" type="pres">
      <dgm:prSet presAssocID="{CF2E0B4F-8B4B-4AAB-884B-3215EFF360F3}" presName="sibTrans" presStyleLbl="sibTrans2D1" presStyleIdx="1" presStyleCnt="3"/>
      <dgm:spPr/>
    </dgm:pt>
    <dgm:pt modelId="{CC5FA879-7EE2-4B05-BA3A-81BC6F4A3BBA}" type="pres">
      <dgm:prSet presAssocID="{CF2E0B4F-8B4B-4AAB-884B-3215EFF360F3}" presName="connectorText" presStyleLbl="sibTrans2D1" presStyleIdx="1" presStyleCnt="3"/>
      <dgm:spPr/>
    </dgm:pt>
    <dgm:pt modelId="{563F34BE-FCA5-4DD0-812E-5CB80D989A07}" type="pres">
      <dgm:prSet presAssocID="{78A3BD0D-452C-4048-A6F7-8081482CAD23}" presName="node" presStyleLbl="node1" presStyleIdx="2" presStyleCnt="4" custScaleX="162201">
        <dgm:presLayoutVars>
          <dgm:bulletEnabled val="1"/>
        </dgm:presLayoutVars>
      </dgm:prSet>
      <dgm:spPr/>
    </dgm:pt>
    <dgm:pt modelId="{F2BB81EC-02F7-4BDA-9393-5929EBAD4259}" type="pres">
      <dgm:prSet presAssocID="{4BE34B54-64AC-4BC8-AC40-C7619B90B550}" presName="sibTrans" presStyleLbl="sibTrans2D1" presStyleIdx="2" presStyleCnt="3"/>
      <dgm:spPr/>
    </dgm:pt>
    <dgm:pt modelId="{7A6C91AE-3758-4AEC-BC41-E2B358798D2A}" type="pres">
      <dgm:prSet presAssocID="{4BE34B54-64AC-4BC8-AC40-C7619B90B550}" presName="connectorText" presStyleLbl="sibTrans2D1" presStyleIdx="2" presStyleCnt="3"/>
      <dgm:spPr/>
    </dgm:pt>
    <dgm:pt modelId="{04D047E2-6C8B-4F25-8DF0-623F690690EA}" type="pres">
      <dgm:prSet presAssocID="{580C5A79-C74B-4236-ABC9-658CB9B0E549}" presName="node" presStyleLbl="node1" presStyleIdx="3" presStyleCnt="4" custScaleX="162201" custLinFactNeighborX="0" custLinFactNeighborY="185">
        <dgm:presLayoutVars>
          <dgm:bulletEnabled val="1"/>
        </dgm:presLayoutVars>
      </dgm:prSet>
      <dgm:spPr/>
    </dgm:pt>
  </dgm:ptLst>
  <dgm:cxnLst>
    <dgm:cxn modelId="{AA460706-76E9-47FA-A3E4-5C8FBC806DA0}" srcId="{30DA9E94-3BB8-472E-9C76-DA67479B5DD1}" destId="{78A3BD0D-452C-4048-A6F7-8081482CAD23}" srcOrd="2" destOrd="0" parTransId="{12FB06C2-0DFC-41E2-90F6-B976E86AF1A7}" sibTransId="{4BE34B54-64AC-4BC8-AC40-C7619B90B550}"/>
    <dgm:cxn modelId="{E6182E1E-4B9E-4938-B4A0-85C5C2A41C71}" type="presOf" srcId="{4BE34B54-64AC-4BC8-AC40-C7619B90B550}" destId="{F2BB81EC-02F7-4BDA-9393-5929EBAD4259}" srcOrd="0" destOrd="0" presId="urn:microsoft.com/office/officeart/2005/8/layout/process2"/>
    <dgm:cxn modelId="{51F0CA36-1906-4471-8505-DDCCE255945E}" type="presOf" srcId="{43F50242-6248-406C-BA12-7C433C90AADF}" destId="{904B60FF-1F4F-4BB4-B804-AF087C24ED76}" srcOrd="0" destOrd="0" presId="urn:microsoft.com/office/officeart/2005/8/layout/process2"/>
    <dgm:cxn modelId="{49EABB49-774A-4153-B48C-BD9863AB40E8}" type="presOf" srcId="{78A3BD0D-452C-4048-A6F7-8081482CAD23}" destId="{563F34BE-FCA5-4DD0-812E-5CB80D989A07}" srcOrd="0" destOrd="0" presId="urn:microsoft.com/office/officeart/2005/8/layout/process2"/>
    <dgm:cxn modelId="{2BB39E57-C099-4DE4-8128-F415F2205DFA}" srcId="{30DA9E94-3BB8-472E-9C76-DA67479B5DD1}" destId="{BB87BC67-29C4-45A1-89E1-CD4761B77B39}" srcOrd="0" destOrd="0" parTransId="{87A3182C-2E61-4A61-8570-13D3D2B532FE}" sibTransId="{43F50242-6248-406C-BA12-7C433C90AADF}"/>
    <dgm:cxn modelId="{E392A291-AC1F-4E20-B7BE-B4B1D417258E}" type="presOf" srcId="{4BE34B54-64AC-4BC8-AC40-C7619B90B550}" destId="{7A6C91AE-3758-4AEC-BC41-E2B358798D2A}" srcOrd="1" destOrd="0" presId="urn:microsoft.com/office/officeart/2005/8/layout/process2"/>
    <dgm:cxn modelId="{1D0AB597-9829-47D2-97C0-3DD12728AD3A}" type="presOf" srcId="{BFA15F44-CD90-4B35-874C-ED08C6EF7B70}" destId="{6C5EF82F-0EEB-4CFF-A146-4DA5FE35D13D}" srcOrd="0" destOrd="0" presId="urn:microsoft.com/office/officeart/2005/8/layout/process2"/>
    <dgm:cxn modelId="{8D49EC9F-21A2-44D3-BC38-ADB62C782DC3}" type="presOf" srcId="{CF2E0B4F-8B4B-4AAB-884B-3215EFF360F3}" destId="{CC5FA879-7EE2-4B05-BA3A-81BC6F4A3BBA}" srcOrd="1" destOrd="0" presId="urn:microsoft.com/office/officeart/2005/8/layout/process2"/>
    <dgm:cxn modelId="{C4E9AAA1-AD68-4DE1-B657-4CBFBFF37A12}" type="presOf" srcId="{30DA9E94-3BB8-472E-9C76-DA67479B5DD1}" destId="{BE3D749A-277B-42F1-818F-1F4A1BCC8643}" srcOrd="0" destOrd="0" presId="urn:microsoft.com/office/officeart/2005/8/layout/process2"/>
    <dgm:cxn modelId="{29BAE7B8-1AB1-4489-8FC4-DC415F65F0E3}" srcId="{30DA9E94-3BB8-472E-9C76-DA67479B5DD1}" destId="{BFA15F44-CD90-4B35-874C-ED08C6EF7B70}" srcOrd="1" destOrd="0" parTransId="{AD96D845-94FB-4F4C-BB73-F7E66E33862A}" sibTransId="{CF2E0B4F-8B4B-4AAB-884B-3215EFF360F3}"/>
    <dgm:cxn modelId="{7B5746BC-0F57-4940-8DFC-EA35FB42A5A1}" type="presOf" srcId="{BB87BC67-29C4-45A1-89E1-CD4761B77B39}" destId="{C07E9F2C-27FD-400C-A2B1-CA2E60358D9F}" srcOrd="0" destOrd="0" presId="urn:microsoft.com/office/officeart/2005/8/layout/process2"/>
    <dgm:cxn modelId="{AA7671D6-A4D2-47E8-8A86-4696BC2E2869}" srcId="{30DA9E94-3BB8-472E-9C76-DA67479B5DD1}" destId="{580C5A79-C74B-4236-ABC9-658CB9B0E549}" srcOrd="3" destOrd="0" parTransId="{8EBA0CE1-71AA-48B7-8118-C6AFCD01C4FA}" sibTransId="{938FF79F-A9FC-43DD-943A-9980241D1F82}"/>
    <dgm:cxn modelId="{ADA55ADC-307D-413E-B178-08781C5C8D83}" type="presOf" srcId="{CF2E0B4F-8B4B-4AAB-884B-3215EFF360F3}" destId="{FE209804-7D55-42FA-AABF-7E98B14B806D}" srcOrd="0" destOrd="0" presId="urn:microsoft.com/office/officeart/2005/8/layout/process2"/>
    <dgm:cxn modelId="{483F98E3-21C8-4679-A76A-837622AFE906}" type="presOf" srcId="{580C5A79-C74B-4236-ABC9-658CB9B0E549}" destId="{04D047E2-6C8B-4F25-8DF0-623F690690EA}" srcOrd="0" destOrd="0" presId="urn:microsoft.com/office/officeart/2005/8/layout/process2"/>
    <dgm:cxn modelId="{3CEE56F8-6312-4A2F-8C55-0D5C2018E723}" type="presOf" srcId="{43F50242-6248-406C-BA12-7C433C90AADF}" destId="{59852781-1465-49AA-B2F7-F6E494345BA4}" srcOrd="1" destOrd="0" presId="urn:microsoft.com/office/officeart/2005/8/layout/process2"/>
    <dgm:cxn modelId="{02851E39-8000-4FDA-BC23-C5C3D9C62957}" type="presParOf" srcId="{BE3D749A-277B-42F1-818F-1F4A1BCC8643}" destId="{C07E9F2C-27FD-400C-A2B1-CA2E60358D9F}" srcOrd="0" destOrd="0" presId="urn:microsoft.com/office/officeart/2005/8/layout/process2"/>
    <dgm:cxn modelId="{95B8D2A0-6BD0-4EBB-B4D4-8409A3CD3361}" type="presParOf" srcId="{BE3D749A-277B-42F1-818F-1F4A1BCC8643}" destId="{904B60FF-1F4F-4BB4-B804-AF087C24ED76}" srcOrd="1" destOrd="0" presId="urn:microsoft.com/office/officeart/2005/8/layout/process2"/>
    <dgm:cxn modelId="{518A9CCD-CE72-427C-B380-A873CD935FD7}" type="presParOf" srcId="{904B60FF-1F4F-4BB4-B804-AF087C24ED76}" destId="{59852781-1465-49AA-B2F7-F6E494345BA4}" srcOrd="0" destOrd="0" presId="urn:microsoft.com/office/officeart/2005/8/layout/process2"/>
    <dgm:cxn modelId="{A401B1BA-2817-4D8B-9F47-C282911CA6A6}" type="presParOf" srcId="{BE3D749A-277B-42F1-818F-1F4A1BCC8643}" destId="{6C5EF82F-0EEB-4CFF-A146-4DA5FE35D13D}" srcOrd="2" destOrd="0" presId="urn:microsoft.com/office/officeart/2005/8/layout/process2"/>
    <dgm:cxn modelId="{39E4C2D1-D228-4263-81C5-84BDBA35F2D3}" type="presParOf" srcId="{BE3D749A-277B-42F1-818F-1F4A1BCC8643}" destId="{FE209804-7D55-42FA-AABF-7E98B14B806D}" srcOrd="3" destOrd="0" presId="urn:microsoft.com/office/officeart/2005/8/layout/process2"/>
    <dgm:cxn modelId="{D74E2519-F49E-42DF-8093-1CB6306BEE88}" type="presParOf" srcId="{FE209804-7D55-42FA-AABF-7E98B14B806D}" destId="{CC5FA879-7EE2-4B05-BA3A-81BC6F4A3BBA}" srcOrd="0" destOrd="0" presId="urn:microsoft.com/office/officeart/2005/8/layout/process2"/>
    <dgm:cxn modelId="{E74ABA31-EAFA-4ED0-A1B3-0990A381A61A}" type="presParOf" srcId="{BE3D749A-277B-42F1-818F-1F4A1BCC8643}" destId="{563F34BE-FCA5-4DD0-812E-5CB80D989A07}" srcOrd="4" destOrd="0" presId="urn:microsoft.com/office/officeart/2005/8/layout/process2"/>
    <dgm:cxn modelId="{95AF58BC-29C3-48BB-94D0-8B6372DBFD07}" type="presParOf" srcId="{BE3D749A-277B-42F1-818F-1F4A1BCC8643}" destId="{F2BB81EC-02F7-4BDA-9393-5929EBAD4259}" srcOrd="5" destOrd="0" presId="urn:microsoft.com/office/officeart/2005/8/layout/process2"/>
    <dgm:cxn modelId="{256169F2-CE7D-43F5-95A5-210E236217B1}" type="presParOf" srcId="{F2BB81EC-02F7-4BDA-9393-5929EBAD4259}" destId="{7A6C91AE-3758-4AEC-BC41-E2B358798D2A}" srcOrd="0" destOrd="0" presId="urn:microsoft.com/office/officeart/2005/8/layout/process2"/>
    <dgm:cxn modelId="{31DDF2DA-E873-48C5-ACCA-84925B792BC5}" type="presParOf" srcId="{BE3D749A-277B-42F1-818F-1F4A1BCC8643}" destId="{04D047E2-6C8B-4F25-8DF0-623F690690EA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4CAA11-A38C-49F1-84E1-B076EAAB6D56}">
      <dsp:nvSpPr>
        <dsp:cNvPr id="0" name=""/>
        <dsp:cNvSpPr/>
      </dsp:nvSpPr>
      <dsp:spPr>
        <a:xfrm>
          <a:off x="226032" y="1508728"/>
          <a:ext cx="2039228" cy="80933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>
              <a:solidFill>
                <a:schemeClr val="tx1"/>
              </a:solidFill>
              <a:latin typeface="Century Gothic" panose="020B0502020202020204" pitchFamily="34" charset="0"/>
            </a:rPr>
            <a:t>Ouderenbeleid</a:t>
          </a:r>
        </a:p>
      </dsp:txBody>
      <dsp:txXfrm>
        <a:off x="630699" y="1508728"/>
        <a:ext cx="1229895" cy="809333"/>
      </dsp:txXfrm>
    </dsp:sp>
    <dsp:sp modelId="{EA57F93E-BA39-4EB4-9E06-FE3713037F29}">
      <dsp:nvSpPr>
        <dsp:cNvPr id="0" name=""/>
        <dsp:cNvSpPr/>
      </dsp:nvSpPr>
      <dsp:spPr>
        <a:xfrm>
          <a:off x="2066703" y="1513608"/>
          <a:ext cx="2819184" cy="809333"/>
        </a:xfrm>
        <a:prstGeom prst="chevron">
          <a:avLst/>
        </a:prstGeom>
        <a:solidFill>
          <a:schemeClr val="accent5">
            <a:hueOff val="-1841520"/>
            <a:satOff val="1472"/>
            <a:lumOff val="45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>
              <a:solidFill>
                <a:schemeClr val="tx1"/>
              </a:solidFill>
              <a:latin typeface="Century Gothic" panose="020B0502020202020204" pitchFamily="34" charset="0"/>
            </a:rPr>
            <a:t>Leeftijdsbewust personeelsbeleid</a:t>
          </a:r>
        </a:p>
      </dsp:txBody>
      <dsp:txXfrm>
        <a:off x="2471370" y="1513608"/>
        <a:ext cx="2009851" cy="809333"/>
      </dsp:txXfrm>
    </dsp:sp>
    <dsp:sp modelId="{1F986C92-230F-476B-81EE-724D9B32EA0E}">
      <dsp:nvSpPr>
        <dsp:cNvPr id="0" name=""/>
        <dsp:cNvSpPr/>
      </dsp:nvSpPr>
      <dsp:spPr>
        <a:xfrm>
          <a:off x="4691866" y="1489207"/>
          <a:ext cx="2219071" cy="809333"/>
        </a:xfrm>
        <a:prstGeom prst="chevron">
          <a:avLst/>
        </a:prstGeom>
        <a:solidFill>
          <a:schemeClr val="accent5">
            <a:hueOff val="-3683040"/>
            <a:satOff val="2945"/>
            <a:lumOff val="90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>
              <a:solidFill>
                <a:schemeClr val="tx1"/>
              </a:solidFill>
              <a:latin typeface="Century Gothic" panose="020B0502020202020204" pitchFamily="34" charset="0"/>
            </a:rPr>
            <a:t>Levensfase beleid</a:t>
          </a:r>
        </a:p>
      </dsp:txBody>
      <dsp:txXfrm>
        <a:off x="5096533" y="1489207"/>
        <a:ext cx="1409738" cy="809333"/>
      </dsp:txXfrm>
    </dsp:sp>
    <dsp:sp modelId="{196926BB-0F6A-450F-9019-F7F433974D09}">
      <dsp:nvSpPr>
        <dsp:cNvPr id="0" name=""/>
        <dsp:cNvSpPr/>
      </dsp:nvSpPr>
      <dsp:spPr>
        <a:xfrm>
          <a:off x="6685376" y="1490114"/>
          <a:ext cx="2458291" cy="809333"/>
        </a:xfrm>
        <a:prstGeom prst="chevron">
          <a:avLst/>
        </a:prstGeom>
        <a:solidFill>
          <a:schemeClr val="accent5">
            <a:hueOff val="-5524560"/>
            <a:satOff val="4417"/>
            <a:lumOff val="135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>
              <a:solidFill>
                <a:schemeClr val="tx1"/>
              </a:solidFill>
              <a:latin typeface="Century Gothic" panose="020B0502020202020204" pitchFamily="34" charset="0"/>
            </a:rPr>
            <a:t>Duurzame inzetbaarheid</a:t>
          </a:r>
        </a:p>
      </dsp:txBody>
      <dsp:txXfrm>
        <a:off x="7090043" y="1490114"/>
        <a:ext cx="1648958" cy="8093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7E9F2C-27FD-400C-A2B1-CA2E60358D9F}">
      <dsp:nvSpPr>
        <dsp:cNvPr id="0" name=""/>
        <dsp:cNvSpPr/>
      </dsp:nvSpPr>
      <dsp:spPr>
        <a:xfrm>
          <a:off x="1450499" y="4417"/>
          <a:ext cx="5328600" cy="821295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>
              <a:latin typeface="Calibri" panose="020F0502020204030204" pitchFamily="34" charset="0"/>
            </a:rPr>
            <a:t>1. Gemeenschappelijke analyse</a:t>
          </a:r>
        </a:p>
      </dsp:txBody>
      <dsp:txXfrm>
        <a:off x="1474554" y="28472"/>
        <a:ext cx="5280490" cy="773185"/>
      </dsp:txXfrm>
    </dsp:sp>
    <dsp:sp modelId="{904B60FF-1F4F-4BB4-B804-AF087C24ED76}">
      <dsp:nvSpPr>
        <dsp:cNvPr id="0" name=""/>
        <dsp:cNvSpPr/>
      </dsp:nvSpPr>
      <dsp:spPr>
        <a:xfrm rot="5400000">
          <a:off x="3960807" y="846246"/>
          <a:ext cx="307985" cy="3695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500" kern="1200"/>
        </a:p>
      </dsp:txBody>
      <dsp:txXfrm rot="-5400000">
        <a:off x="4003926" y="877045"/>
        <a:ext cx="221749" cy="215590"/>
      </dsp:txXfrm>
    </dsp:sp>
    <dsp:sp modelId="{6C5EF82F-0EEB-4CFF-A146-4DA5FE35D13D}">
      <dsp:nvSpPr>
        <dsp:cNvPr id="0" name=""/>
        <dsp:cNvSpPr/>
      </dsp:nvSpPr>
      <dsp:spPr>
        <a:xfrm>
          <a:off x="1450499" y="1236361"/>
          <a:ext cx="5328600" cy="821295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-29980"/>
            <a:lumOff val="147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>
              <a:latin typeface="Calibri" panose="020F0502020204030204" pitchFamily="34" charset="0"/>
            </a:rPr>
            <a:t>2. Bewustwording en activering</a:t>
          </a:r>
        </a:p>
      </dsp:txBody>
      <dsp:txXfrm>
        <a:off x="1474554" y="1260416"/>
        <a:ext cx="5280490" cy="773185"/>
      </dsp:txXfrm>
    </dsp:sp>
    <dsp:sp modelId="{FE209804-7D55-42FA-AABF-7E98B14B806D}">
      <dsp:nvSpPr>
        <dsp:cNvPr id="0" name=""/>
        <dsp:cNvSpPr/>
      </dsp:nvSpPr>
      <dsp:spPr>
        <a:xfrm rot="5400000">
          <a:off x="3960807" y="2078189"/>
          <a:ext cx="307985" cy="3695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-44970"/>
            <a:lumOff val="2158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500" kern="1200"/>
        </a:p>
      </dsp:txBody>
      <dsp:txXfrm rot="-5400000">
        <a:off x="4003926" y="2108988"/>
        <a:ext cx="221749" cy="215590"/>
      </dsp:txXfrm>
    </dsp:sp>
    <dsp:sp modelId="{563F34BE-FCA5-4DD0-812E-5CB80D989A07}">
      <dsp:nvSpPr>
        <dsp:cNvPr id="0" name=""/>
        <dsp:cNvSpPr/>
      </dsp:nvSpPr>
      <dsp:spPr>
        <a:xfrm>
          <a:off x="1450499" y="2468305"/>
          <a:ext cx="5328600" cy="821295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-59960"/>
            <a:lumOff val="29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>
              <a:latin typeface="Calibri" panose="020F0502020204030204" pitchFamily="34" charset="0"/>
            </a:rPr>
            <a:t>3. Ontwikkelen en testen</a:t>
          </a:r>
        </a:p>
      </dsp:txBody>
      <dsp:txXfrm>
        <a:off x="1474554" y="2492360"/>
        <a:ext cx="5280490" cy="773185"/>
      </dsp:txXfrm>
    </dsp:sp>
    <dsp:sp modelId="{F2BB81EC-02F7-4BDA-9393-5929EBAD4259}">
      <dsp:nvSpPr>
        <dsp:cNvPr id="0" name=""/>
        <dsp:cNvSpPr/>
      </dsp:nvSpPr>
      <dsp:spPr>
        <a:xfrm rot="5400000">
          <a:off x="3960522" y="3310513"/>
          <a:ext cx="308555" cy="3695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-89940"/>
            <a:lumOff val="4316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500" kern="1200"/>
        </a:p>
      </dsp:txBody>
      <dsp:txXfrm rot="-5400000">
        <a:off x="4003925" y="3341027"/>
        <a:ext cx="221749" cy="215989"/>
      </dsp:txXfrm>
    </dsp:sp>
    <dsp:sp modelId="{04D047E2-6C8B-4F25-8DF0-623F690690EA}">
      <dsp:nvSpPr>
        <dsp:cNvPr id="0" name=""/>
        <dsp:cNvSpPr/>
      </dsp:nvSpPr>
      <dsp:spPr>
        <a:xfrm>
          <a:off x="1450499" y="3701009"/>
          <a:ext cx="5328600" cy="821295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-89940"/>
            <a:lumOff val="442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>
              <a:latin typeface="Calibri" panose="020F0502020204030204" pitchFamily="34" charset="0"/>
            </a:rPr>
            <a:t>4. Cultuur of beleid borgen</a:t>
          </a:r>
        </a:p>
      </dsp:txBody>
      <dsp:txXfrm>
        <a:off x="1474554" y="3725064"/>
        <a:ext cx="5280490" cy="7731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fld id="{3F932094-DBBE-4972-AF6C-14DE0E5B0AD4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509574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A5F1A7FF-00A9-40C7-8B9E-43515B940408}" type="slidenum">
              <a:rPr lang="nl-NL" altLang="nl-NL" sz="1200"/>
              <a:pPr/>
              <a:t>1</a:t>
            </a:fld>
            <a:endParaRPr lang="nl-NL" altLang="nl-NL" sz="1200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l-NL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5500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932094-DBBE-4972-AF6C-14DE0E5B0AD4}" type="slidenum">
              <a:rPr lang="nl-NL" altLang="nl-NL" smtClean="0"/>
              <a:pPr/>
              <a:t>11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989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932094-DBBE-4972-AF6C-14DE0E5B0AD4}" type="slidenum">
              <a:rPr lang="nl-NL" altLang="nl-NL" smtClean="0"/>
              <a:pPr/>
              <a:t>12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16906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932094-DBBE-4972-AF6C-14DE0E5B0AD4}" type="slidenum">
              <a:rPr lang="nl-NL" altLang="nl-NL" smtClean="0"/>
              <a:pPr/>
              <a:t>13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97562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932094-DBBE-4972-AF6C-14DE0E5B0AD4}" type="slidenum">
              <a:rPr lang="nl-NL" altLang="nl-NL" smtClean="0"/>
              <a:pPr/>
              <a:t>14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578317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932094-DBBE-4972-AF6C-14DE0E5B0AD4}" type="slidenum">
              <a:rPr lang="nl-NL" altLang="nl-NL" smtClean="0"/>
              <a:pPr/>
              <a:t>15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898864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jdelijke aanduiding voor dia-afbeelding 1">
            <a:extLst>
              <a:ext uri="{FF2B5EF4-FFF2-40B4-BE49-F238E27FC236}">
                <a16:creationId xmlns:a16="http://schemas.microsoft.com/office/drawing/2014/main" id="{F74732ED-83E3-4FC3-895D-EB60EFDC02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Tijdelijke aanduiding voor notities 2">
            <a:extLst>
              <a:ext uri="{FF2B5EF4-FFF2-40B4-BE49-F238E27FC236}">
                <a16:creationId xmlns:a16="http://schemas.microsoft.com/office/drawing/2014/main" id="{043B55E9-3AC7-4686-BA5D-B454AF6A0C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41988" name="Tijdelijke aanduiding voor dianummer 3">
            <a:extLst>
              <a:ext uri="{FF2B5EF4-FFF2-40B4-BE49-F238E27FC236}">
                <a16:creationId xmlns:a16="http://schemas.microsoft.com/office/drawing/2014/main" id="{5AFD7162-2B9C-4C00-B9C9-7DC175F915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4DAF1D5-D87B-4DC2-9AB8-DDC097565982}" type="slidenum">
              <a:rPr lang="nl-NL" altLang="nl-NL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nl-NL" altLang="nl-N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jdelijke aanduiding voor dia-afbeelding 1">
            <a:extLst>
              <a:ext uri="{FF2B5EF4-FFF2-40B4-BE49-F238E27FC236}">
                <a16:creationId xmlns:a16="http://schemas.microsoft.com/office/drawing/2014/main" id="{89689544-B63C-404E-8EB1-AF94CF12A8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Tijdelijke aanduiding voor notities 2">
            <a:extLst>
              <a:ext uri="{FF2B5EF4-FFF2-40B4-BE49-F238E27FC236}">
                <a16:creationId xmlns:a16="http://schemas.microsoft.com/office/drawing/2014/main" id="{B1033812-3582-4E34-9E00-DBAC18BE95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44036" name="Tijdelijke aanduiding voor dianummer 3">
            <a:extLst>
              <a:ext uri="{FF2B5EF4-FFF2-40B4-BE49-F238E27FC236}">
                <a16:creationId xmlns:a16="http://schemas.microsoft.com/office/drawing/2014/main" id="{FD901428-4CDB-4204-8BBF-C5A0FD1A42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73A2A7-0681-4D9E-854D-98C0FB45399B}" type="slidenum">
              <a:rPr lang="nl-NL" altLang="nl-NL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nl-NL" altLang="nl-N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jdelijke aanduiding voor dia-afbeelding 1">
            <a:extLst>
              <a:ext uri="{FF2B5EF4-FFF2-40B4-BE49-F238E27FC236}">
                <a16:creationId xmlns:a16="http://schemas.microsoft.com/office/drawing/2014/main" id="{F59E450B-F6D5-45C9-A403-E157765C3B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Tijdelijke aanduiding voor notities 2">
            <a:extLst>
              <a:ext uri="{FF2B5EF4-FFF2-40B4-BE49-F238E27FC236}">
                <a16:creationId xmlns:a16="http://schemas.microsoft.com/office/drawing/2014/main" id="{C598A485-EAC5-4D3A-86D6-7012A40A6E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46084" name="Tijdelijke aanduiding voor dianummer 3">
            <a:extLst>
              <a:ext uri="{FF2B5EF4-FFF2-40B4-BE49-F238E27FC236}">
                <a16:creationId xmlns:a16="http://schemas.microsoft.com/office/drawing/2014/main" id="{D28E6AFB-BC85-44D3-A6C5-5DA6F72563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BE0240-014D-41E9-94C6-B7D89590969B}" type="slidenum">
              <a:rPr lang="nl-NL" altLang="nl-NL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nl-NL" altLang="nl-N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jdelijke aanduiding voor dia-afbeelding 1">
            <a:extLst>
              <a:ext uri="{FF2B5EF4-FFF2-40B4-BE49-F238E27FC236}">
                <a16:creationId xmlns:a16="http://schemas.microsoft.com/office/drawing/2014/main" id="{003819CF-D875-4ADF-81FA-238C6166FD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Tijdelijke aanduiding voor notities 2">
            <a:extLst>
              <a:ext uri="{FF2B5EF4-FFF2-40B4-BE49-F238E27FC236}">
                <a16:creationId xmlns:a16="http://schemas.microsoft.com/office/drawing/2014/main" id="{DDC689A2-181A-40F7-BC3D-D05B1D817B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48132" name="Tijdelijke aanduiding voor dianummer 3">
            <a:extLst>
              <a:ext uri="{FF2B5EF4-FFF2-40B4-BE49-F238E27FC236}">
                <a16:creationId xmlns:a16="http://schemas.microsoft.com/office/drawing/2014/main" id="{E89F402D-C89E-435F-BEAB-433B06B469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394DC6-2F5F-4798-B329-21F4C34E6D91}" type="slidenum">
              <a:rPr lang="nl-NL" altLang="nl-NL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nl-NL" altLang="nl-N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jdelijke aanduiding voor dia-afbeelding 1">
            <a:extLst>
              <a:ext uri="{FF2B5EF4-FFF2-40B4-BE49-F238E27FC236}">
                <a16:creationId xmlns:a16="http://schemas.microsoft.com/office/drawing/2014/main" id="{003819CF-D875-4ADF-81FA-238C6166FD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Tijdelijke aanduiding voor notities 2">
            <a:extLst>
              <a:ext uri="{FF2B5EF4-FFF2-40B4-BE49-F238E27FC236}">
                <a16:creationId xmlns:a16="http://schemas.microsoft.com/office/drawing/2014/main" id="{DDC689A2-181A-40F7-BC3D-D05B1D817B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48132" name="Tijdelijke aanduiding voor dianummer 3">
            <a:extLst>
              <a:ext uri="{FF2B5EF4-FFF2-40B4-BE49-F238E27FC236}">
                <a16:creationId xmlns:a16="http://schemas.microsoft.com/office/drawing/2014/main" id="{E89F402D-C89E-435F-BEAB-433B06B469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394DC6-2F5F-4798-B329-21F4C34E6D91}" type="slidenum">
              <a:rPr lang="nl-NL" altLang="nl-NL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nl-NL" altLang="nl-NL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715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932094-DBBE-4972-AF6C-14DE0E5B0AD4}" type="slidenum">
              <a:rPr lang="nl-NL" altLang="nl-NL" smtClean="0"/>
              <a:pPr/>
              <a:t>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771986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jdelijke aanduiding voor dia-afbeelding 1">
            <a:extLst>
              <a:ext uri="{FF2B5EF4-FFF2-40B4-BE49-F238E27FC236}">
                <a16:creationId xmlns:a16="http://schemas.microsoft.com/office/drawing/2014/main" id="{003819CF-D875-4ADF-81FA-238C6166FD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Tijdelijke aanduiding voor notities 2">
            <a:extLst>
              <a:ext uri="{FF2B5EF4-FFF2-40B4-BE49-F238E27FC236}">
                <a16:creationId xmlns:a16="http://schemas.microsoft.com/office/drawing/2014/main" id="{DDC689A2-181A-40F7-BC3D-D05B1D817B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48132" name="Tijdelijke aanduiding voor dianummer 3">
            <a:extLst>
              <a:ext uri="{FF2B5EF4-FFF2-40B4-BE49-F238E27FC236}">
                <a16:creationId xmlns:a16="http://schemas.microsoft.com/office/drawing/2014/main" id="{E89F402D-C89E-435F-BEAB-433B06B469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394DC6-2F5F-4798-B329-21F4C34E6D91}" type="slidenum">
              <a:rPr lang="nl-NL" altLang="nl-NL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nl-NL" altLang="nl-NL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5494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jdelijke aanduiding voor dia-afbeelding 1">
            <a:extLst>
              <a:ext uri="{FF2B5EF4-FFF2-40B4-BE49-F238E27FC236}">
                <a16:creationId xmlns:a16="http://schemas.microsoft.com/office/drawing/2014/main" id="{003819CF-D875-4ADF-81FA-238C6166FD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Tijdelijke aanduiding voor notities 2">
            <a:extLst>
              <a:ext uri="{FF2B5EF4-FFF2-40B4-BE49-F238E27FC236}">
                <a16:creationId xmlns:a16="http://schemas.microsoft.com/office/drawing/2014/main" id="{DDC689A2-181A-40F7-BC3D-D05B1D817B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48132" name="Tijdelijke aanduiding voor dianummer 3">
            <a:extLst>
              <a:ext uri="{FF2B5EF4-FFF2-40B4-BE49-F238E27FC236}">
                <a16:creationId xmlns:a16="http://schemas.microsoft.com/office/drawing/2014/main" id="{E89F402D-C89E-435F-BEAB-433B06B469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394DC6-2F5F-4798-B329-21F4C34E6D91}" type="slidenum">
              <a:rPr lang="nl-NL" altLang="nl-NL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nl-NL" altLang="nl-NL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3408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jdelijke aanduiding voor dia-afbeelding 1">
            <a:extLst>
              <a:ext uri="{FF2B5EF4-FFF2-40B4-BE49-F238E27FC236}">
                <a16:creationId xmlns:a16="http://schemas.microsoft.com/office/drawing/2014/main" id="{003819CF-D875-4ADF-81FA-238C6166FD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Tijdelijke aanduiding voor notities 2">
            <a:extLst>
              <a:ext uri="{FF2B5EF4-FFF2-40B4-BE49-F238E27FC236}">
                <a16:creationId xmlns:a16="http://schemas.microsoft.com/office/drawing/2014/main" id="{DDC689A2-181A-40F7-BC3D-D05B1D817B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48132" name="Tijdelijke aanduiding voor dianummer 3">
            <a:extLst>
              <a:ext uri="{FF2B5EF4-FFF2-40B4-BE49-F238E27FC236}">
                <a16:creationId xmlns:a16="http://schemas.microsoft.com/office/drawing/2014/main" id="{E89F402D-C89E-435F-BEAB-433B06B469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394DC6-2F5F-4798-B329-21F4C34E6D91}" type="slidenum">
              <a:rPr lang="nl-NL" altLang="nl-NL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nl-NL" altLang="nl-NL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7140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jdelijke aanduiding voor dia-afbeelding 1">
            <a:extLst>
              <a:ext uri="{FF2B5EF4-FFF2-40B4-BE49-F238E27FC236}">
                <a16:creationId xmlns:a16="http://schemas.microsoft.com/office/drawing/2014/main" id="{003819CF-D875-4ADF-81FA-238C6166FD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Tijdelijke aanduiding voor notities 2">
            <a:extLst>
              <a:ext uri="{FF2B5EF4-FFF2-40B4-BE49-F238E27FC236}">
                <a16:creationId xmlns:a16="http://schemas.microsoft.com/office/drawing/2014/main" id="{DDC689A2-181A-40F7-BC3D-D05B1D817B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48132" name="Tijdelijke aanduiding voor dianummer 3">
            <a:extLst>
              <a:ext uri="{FF2B5EF4-FFF2-40B4-BE49-F238E27FC236}">
                <a16:creationId xmlns:a16="http://schemas.microsoft.com/office/drawing/2014/main" id="{E89F402D-C89E-435F-BEAB-433B06B469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394DC6-2F5F-4798-B329-21F4C34E6D91}" type="slidenum">
              <a:rPr lang="nl-NL" altLang="nl-NL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nl-NL" altLang="nl-NL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7517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dirty="0">
              <a:solidFill>
                <a:schemeClr val="accent1"/>
              </a:solidFill>
            </a:endParaRP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932094-DBBE-4972-AF6C-14DE0E5B0AD4}" type="slidenum">
              <a:rPr lang="nl-NL" altLang="nl-NL" smtClean="0"/>
              <a:pPr/>
              <a:t>25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579455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AD879D47-6525-45DA-AA3E-0CF5E3B0D0A3}" type="slidenum">
              <a:rPr lang="nl-NL" altLang="nl-NL" sz="1200"/>
              <a:pPr/>
              <a:t>26</a:t>
            </a:fld>
            <a:endParaRPr lang="nl-NL" altLang="nl-NL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l-NL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953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932094-DBBE-4972-AF6C-14DE0E5B0AD4}" type="slidenum">
              <a:rPr lang="nl-NL" altLang="nl-NL" smtClean="0"/>
              <a:pPr/>
              <a:t>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82370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932094-DBBE-4972-AF6C-14DE0E5B0AD4}" type="slidenum">
              <a:rPr lang="nl-NL" altLang="nl-NL" smtClean="0"/>
              <a:pPr/>
              <a:t>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22890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932094-DBBE-4972-AF6C-14DE0E5B0AD4}" type="slidenum">
              <a:rPr lang="nl-NL" altLang="nl-NL" smtClean="0"/>
              <a:pPr/>
              <a:t>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5015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932094-DBBE-4972-AF6C-14DE0E5B0AD4}" type="slidenum">
              <a:rPr lang="nl-NL" altLang="nl-NL" smtClean="0"/>
              <a:pPr/>
              <a:t>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20871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932094-DBBE-4972-AF6C-14DE0E5B0AD4}" type="slidenum">
              <a:rPr lang="nl-NL" altLang="nl-NL" smtClean="0"/>
              <a:pPr/>
              <a:t>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06334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932094-DBBE-4972-AF6C-14DE0E5B0AD4}" type="slidenum">
              <a:rPr lang="nl-NL" altLang="nl-NL" smtClean="0"/>
              <a:pPr/>
              <a:t>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72249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932094-DBBE-4972-AF6C-14DE0E5B0AD4}" type="slidenum">
              <a:rPr lang="nl-NL" altLang="nl-NL" smtClean="0"/>
              <a:pPr/>
              <a:t>10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9071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//Users/birgitschrama/Documents/werk/%20opdrachtgevers/a-advies/a-a%20huisstijl/%20ppt/2017/Links/jpg's%20vs%202.1/presentatie1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5" descr="/Users/birgitschrama/Documents/werk/ opdrachtgevers/a-advies/a-a huisstijl/ ppt/2017/Links/jpg's vs 2.1/presentatie1.pn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481013" y="6100763"/>
            <a:ext cx="14081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1800">
              <a:cs typeface="Arial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 userDrawn="1"/>
        </p:nvSpPr>
        <p:spPr bwMode="auto">
          <a:xfrm>
            <a:off x="481013" y="6100763"/>
            <a:ext cx="14081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1800">
              <a:cs typeface="Arial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49728" y="2302896"/>
            <a:ext cx="6885254" cy="780384"/>
          </a:xfrm>
        </p:spPr>
        <p:txBody>
          <a:bodyPr/>
          <a:lstStyle>
            <a:lvl1pPr>
              <a:defRPr sz="2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noProof="0"/>
              <a:t>Titelstijl van model bewerken</a:t>
            </a:r>
            <a:endParaRPr lang="nl-NL" noProof="0" dirty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1999" y="1422400"/>
            <a:ext cx="7518400" cy="823161"/>
          </a:xfrm>
        </p:spPr>
        <p:txBody>
          <a:bodyPr/>
          <a:lstStyle>
            <a:lvl1pPr marL="0" indent="0" algn="l">
              <a:buFontTx/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 noProof="0"/>
              <a:t>Klik om de titelstijl van het model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595163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223ABE-E37C-4BA3-9A57-6DCE42D7BD4F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48097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82600" y="2420938"/>
            <a:ext cx="4038600" cy="3705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73600" y="2420938"/>
            <a:ext cx="4038600" cy="3705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019548-13F1-40B2-90AD-25551FBE7A22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35855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7B6B86-A2B0-4AA7-ACEB-90D7EF9A4882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28554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40E53D-1689-4318-A585-A247CC096E11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45154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Sleep de afbeelding naar de tijdelijke aanduiding of 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2763B5-9955-46A2-91DA-63AD09693F83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42764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el, tekst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0213" y="1125538"/>
            <a:ext cx="8229600" cy="1150937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82600" y="2420938"/>
            <a:ext cx="4038600" cy="3705225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4" name="Tijdelijke aanduiding voor grafiek 3"/>
          <p:cNvSpPr>
            <a:spLocks noGrp="1"/>
          </p:cNvSpPr>
          <p:nvPr>
            <p:ph type="chart" sz="half" idx="2"/>
          </p:nvPr>
        </p:nvSpPr>
        <p:spPr>
          <a:xfrm>
            <a:off x="4673600" y="2420938"/>
            <a:ext cx="4038600" cy="3705225"/>
          </a:xfrm>
        </p:spPr>
        <p:txBody>
          <a:bodyPr/>
          <a:lstStyle/>
          <a:p>
            <a:pPr lvl="0"/>
            <a:r>
              <a:rPr lang="nl-NL" noProof="0"/>
              <a:t>Klik op het pictogram als u een grafiek wilt toevoegen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BA3097-EC81-4955-ADA8-F5461DE615E4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67413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2" descr="ptt HR3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7838" y="300038"/>
            <a:ext cx="8237537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Kop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2600" y="1277938"/>
            <a:ext cx="8229600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Lopende tekst</a:t>
            </a:r>
          </a:p>
          <a:p>
            <a:pPr lvl="1"/>
            <a:r>
              <a:rPr lang="nl-NL" altLang="nl-NL"/>
              <a:t>Eerste niveau</a:t>
            </a:r>
          </a:p>
          <a:p>
            <a:pPr lvl="2"/>
            <a:r>
              <a:rPr lang="nl-NL" altLang="nl-NL"/>
              <a:t>Tweede niveau</a:t>
            </a:r>
          </a:p>
          <a:p>
            <a:pPr lvl="1"/>
            <a:endParaRPr lang="nl-NL" alt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13600" y="6432550"/>
            <a:ext cx="482600" cy="4254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606060"/>
                </a:solidFill>
                <a:cs typeface="Arial" pitchFamily="34" charset="0"/>
              </a:defRPr>
            </a:lvl1pPr>
          </a:lstStyle>
          <a:p>
            <a:fld id="{3CAB1F2B-8711-4688-94E1-17452D5E7574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charset="0"/>
          <a:ea typeface="MS PGothic" panose="020B0600070205080204" pitchFamily="34" charset="-128"/>
          <a:cs typeface="MS PGothic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MS PGothic" pitchFamily="34" charset="-128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//Users/birgitschrama/Documents/werk/%20opdrachtgevers/a-advies/a-a%20huisstijl/%20ppt/2017/Links/jpg's%20vs%202.1/presentatie1.pn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Siward@scohr.n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hyperlink" Target="mailto:Lindalokhoff@a-advies.nl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Afbeelding 1" descr="/Users/birgitschrama/Documents/werk/ opdrachtgevers/a-advies/a-a huisstijl/ ppt/2017/Links/jpg's vs 2.1/presentatie1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8175" y="1301750"/>
            <a:ext cx="6884988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FFFF"/>
                </a:solidFill>
                <a:ea typeface="+mj-ea"/>
                <a:cs typeface="+mj-cs"/>
              </a:rPr>
              <a:t>Duurzame Inzetbaarheid in de Gemaksvoedingindustrie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2439988"/>
            <a:ext cx="6875462" cy="91916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err="1">
                <a:solidFill>
                  <a:schemeClr val="tx2"/>
                </a:solidFill>
                <a:ea typeface="+mn-ea"/>
                <a:cs typeface="+mn-cs"/>
              </a:rPr>
              <a:t>Regiobijeenkomsten</a:t>
            </a:r>
            <a:r>
              <a:rPr lang="en-US" sz="2400" dirty="0">
                <a:solidFill>
                  <a:schemeClr val="tx2"/>
                </a:solidFill>
                <a:ea typeface="+mn-ea"/>
                <a:cs typeface="+mn-cs"/>
              </a:rPr>
              <a:t> SFG 2019 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932845F-7E48-4A9B-A2D3-BA5FD27182B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63070" y="5799138"/>
            <a:ext cx="2501900" cy="6731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FDFC16-600F-45D0-AC79-0A33EEBDC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DI beleid?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6E1CED-8CEC-4708-8E24-788DEAD45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>
                <a:cs typeface="Calibri" panose="020F0502020204030204" pitchFamily="34" charset="0"/>
              </a:rPr>
              <a:t>- Beleid dat zich richt op het langer gezond, gemotiveerd en</a:t>
            </a:r>
          </a:p>
          <a:p>
            <a:r>
              <a:rPr lang="nl-NL" sz="2000" dirty="0">
                <a:cs typeface="Calibri" panose="020F0502020204030204" pitchFamily="34" charset="0"/>
              </a:rPr>
              <a:t>  productief inzetbaar blijven van alle medewerkers in alle </a:t>
            </a:r>
          </a:p>
          <a:p>
            <a:r>
              <a:rPr lang="nl-NL" sz="2000" dirty="0">
                <a:cs typeface="Calibri" panose="020F0502020204030204" pitchFamily="34" charset="0"/>
              </a:rPr>
              <a:t>  levensfasen  </a:t>
            </a:r>
          </a:p>
          <a:p>
            <a:endParaRPr lang="nl-NL" sz="2000" dirty="0">
              <a:cs typeface="Calibri" panose="020F0502020204030204" pitchFamily="34" charset="0"/>
            </a:endParaRPr>
          </a:p>
          <a:p>
            <a:r>
              <a:rPr lang="nl-NL" sz="2000" dirty="0">
                <a:cs typeface="Calibri" panose="020F0502020204030204" pitchFamily="34" charset="0"/>
              </a:rPr>
              <a:t>- Verantwoordelijkheid van werkgevers en werknemers </a:t>
            </a:r>
          </a:p>
          <a:p>
            <a:endParaRPr lang="nl-NL" sz="2000" dirty="0">
              <a:cs typeface="Calibri" panose="020F0502020204030204" pitchFamily="34" charset="0"/>
            </a:endParaRPr>
          </a:p>
          <a:p>
            <a:r>
              <a:rPr lang="nl-NL" sz="2000" dirty="0">
                <a:cs typeface="Calibri" panose="020F0502020204030204" pitchFamily="34" charset="0"/>
              </a:rPr>
              <a:t>- Belang van de organisatie (optimale inzet van arbeid)</a:t>
            </a:r>
          </a:p>
          <a:p>
            <a:r>
              <a:rPr lang="nl-NL" sz="2000" dirty="0">
                <a:cs typeface="Calibri" panose="020F0502020204030204" pitchFamily="34" charset="0"/>
              </a:rPr>
              <a:t>					én</a:t>
            </a:r>
          </a:p>
          <a:p>
            <a:r>
              <a:rPr lang="nl-NL" sz="2000" dirty="0">
                <a:cs typeface="Calibri" panose="020F0502020204030204" pitchFamily="34" charset="0"/>
              </a:rPr>
              <a:t>- Belang van werkenden (vitaal doorwerken tot pensioenleeftijd) </a:t>
            </a:r>
          </a:p>
          <a:p>
            <a:endParaRPr lang="nl-N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14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733D0DA-6E8F-473A-8E82-6C59B4D673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23ABE-E37C-4BA3-9A57-6DCE42D7BD4F}" type="slidenum">
              <a:rPr lang="nl-NL" altLang="nl-NL" smtClean="0"/>
              <a:pPr/>
              <a:t>10</a:t>
            </a:fld>
            <a:endParaRPr lang="nl-NL" alt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2F21552-B952-4214-AC67-A563B462776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7656" y="5961063"/>
            <a:ext cx="25019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72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FDFC16-600F-45D0-AC79-0A33EEBDC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kan duurzame inzetbaarheid opleveren?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6E1CED-8CEC-4708-8E24-788DEAD45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" y="1545066"/>
            <a:ext cx="8229600" cy="4683125"/>
          </a:xfrm>
        </p:spPr>
        <p:txBody>
          <a:bodyPr/>
          <a:lstStyle/>
          <a:p>
            <a:r>
              <a:rPr lang="nl-NL" sz="2000" dirty="0"/>
              <a:t>(Financiële) opbrengsten van duurzaam inzetbaarheidsbeleid:</a:t>
            </a:r>
          </a:p>
          <a:p>
            <a:endParaRPr lang="nl-NL" sz="20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nl-NL" sz="2000" dirty="0"/>
              <a:t>Werkplezier voor medewerkers en meer rendement uit arbeid door hogere motivatie en betrokkenheid;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nl-NL" sz="2000" dirty="0"/>
              <a:t>Innovatie van werkprocessen door maatwerk;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nl-NL" sz="2000" dirty="0"/>
              <a:t>Hogere werknemerstevredenheid, lagere verzuimcijfers;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nl-NL" sz="2000" dirty="0"/>
              <a:t>Meer capaciteit om marktkansen te benutten;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nl-NL" sz="2000" dirty="0"/>
              <a:t>Winst door kwaliteitsstijging;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nl-NL" sz="2000" dirty="0"/>
              <a:t>Behoud van medewerkers en behoud van bedrijfscontinuïteit;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nl-NL" sz="2000" dirty="0"/>
              <a:t>Concurrentie- en imagovoordeel.</a:t>
            </a:r>
          </a:p>
          <a:p>
            <a:endParaRPr lang="nl-N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14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733D0DA-6E8F-473A-8E82-6C59B4D673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23ABE-E37C-4BA3-9A57-6DCE42D7BD4F}" type="slidenum">
              <a:rPr lang="nl-NL" altLang="nl-NL" smtClean="0"/>
              <a:pPr/>
              <a:t>11</a:t>
            </a:fld>
            <a:endParaRPr lang="nl-NL" alt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2F21552-B952-4214-AC67-A563B462776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7656" y="5972175"/>
            <a:ext cx="25019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32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4BE61B-BA31-46BC-9AC3-490BF602F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5254" y="2588695"/>
            <a:ext cx="8237537" cy="817562"/>
          </a:xfrm>
        </p:spPr>
        <p:txBody>
          <a:bodyPr/>
          <a:lstStyle/>
          <a:p>
            <a:r>
              <a:rPr lang="nl-NL" dirty="0"/>
              <a:t>Wat is er al (gedaan)?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3DDC851-E67C-4E20-AF03-ED7EDDB409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23ABE-E37C-4BA3-9A57-6DCE42D7BD4F}" type="slidenum">
              <a:rPr lang="nl-NL" altLang="nl-NL" smtClean="0"/>
              <a:pPr/>
              <a:t>12</a:t>
            </a:fld>
            <a:endParaRPr lang="nl-NL" alt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BA5699A-7CC8-4446-A4A1-FBF61C2222B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7656" y="5961063"/>
            <a:ext cx="25019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736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958BAD-E72A-45B5-A99A-E1004A0D3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 quickscan…</a:t>
            </a:r>
          </a:p>
        </p:txBody>
      </p:sp>
      <p:sp>
        <p:nvSpPr>
          <p:cNvPr id="15" name="Tijdelijke aanduiding voor inhoud 14">
            <a:extLst>
              <a:ext uri="{FF2B5EF4-FFF2-40B4-BE49-F238E27FC236}">
                <a16:creationId xmlns:a16="http://schemas.microsoft.com/office/drawing/2014/main" id="{8F2343E6-A488-414F-A2EE-C512AFF63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Hoe staat het er voor?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3557F34-8C34-4F22-8725-8F12AD640E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23ABE-E37C-4BA3-9A57-6DCE42D7BD4F}" type="slidenum">
              <a:rPr lang="nl-NL" altLang="nl-NL" smtClean="0"/>
              <a:pPr/>
              <a:t>13</a:t>
            </a:fld>
            <a:endParaRPr lang="nl-NL" alt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B325C32-88B5-44ED-BC54-0817A9B32A6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6850" y="5973103"/>
            <a:ext cx="25019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986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46B8A3-98F8-4210-9CAF-265F082B0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Rollen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715FEFE-BF4F-40CE-8ACB-CDB2E76118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9054" y="973138"/>
            <a:ext cx="7471636" cy="4683125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D14B9F2-3D19-4F5B-9811-6A06F6D524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23ABE-E37C-4BA3-9A57-6DCE42D7BD4F}" type="slidenum">
              <a:rPr lang="nl-NL" altLang="nl-NL" smtClean="0"/>
              <a:pPr/>
              <a:t>14</a:t>
            </a:fld>
            <a:endParaRPr lang="nl-NL" alt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FCE6275-5ADD-4235-8401-55B5061A4E5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08204" y="5972175"/>
            <a:ext cx="25019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77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3C0856-6418-43AF-8CD6-D6E8D30E9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Vervolgstappen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2B3D88-2424-4927-8A5E-C65710236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806" y="1810909"/>
            <a:ext cx="8229600" cy="4683125"/>
          </a:xfrm>
        </p:spPr>
        <p:txBody>
          <a:bodyPr/>
          <a:lstStyle/>
          <a:p>
            <a:r>
              <a:rPr lang="nl-NL" dirty="0"/>
              <a:t>Wat kan de Directie / HR / OR nu al doen?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21B7BCD-E533-4035-B353-3A43B350AC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23ABE-E37C-4BA3-9A57-6DCE42D7BD4F}" type="slidenum">
              <a:rPr lang="nl-NL" altLang="nl-NL" smtClean="0"/>
              <a:pPr/>
              <a:t>15</a:t>
            </a:fld>
            <a:endParaRPr lang="nl-NL" alt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C280A55-6236-44B2-86CE-F6FE9B50755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7656" y="6096000"/>
            <a:ext cx="25019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989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CDDC19C-C263-4C3F-86F3-3282AE7DA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90500"/>
            <a:ext cx="8229600" cy="1600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>
                <a:latin typeface="Calibri" panose="020F0502020204030204" pitchFamily="34" charset="0"/>
              </a:rPr>
              <a:t>Vervolgstappen: fasen</a:t>
            </a:r>
          </a:p>
        </p:txBody>
      </p:sp>
      <p:graphicFrame>
        <p:nvGraphicFramePr>
          <p:cNvPr id="8" name="Tijdelijke aanduiding voor inhoud 7">
            <a:extLst>
              <a:ext uri="{FF2B5EF4-FFF2-40B4-BE49-F238E27FC236}">
                <a16:creationId xmlns:a16="http://schemas.microsoft.com/office/drawing/2014/main" id="{12C8E538-9337-411D-8FF7-4710E6587D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2746479"/>
              </p:ext>
            </p:extLst>
          </p:nvPr>
        </p:nvGraphicFramePr>
        <p:xfrm>
          <a:off x="457200" y="116601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Afbeelding 4">
            <a:extLst>
              <a:ext uri="{FF2B5EF4-FFF2-40B4-BE49-F238E27FC236}">
                <a16:creationId xmlns:a16="http://schemas.microsoft.com/office/drawing/2014/main" id="{FDCB6B16-408A-4FFC-AF15-7BDE2E065A3D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08204" y="5972710"/>
            <a:ext cx="2501900" cy="6731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8B9AF3-476A-45C5-9D13-90C062F5E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607719"/>
            <a:ext cx="6851650" cy="835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>
                <a:latin typeface="Calibri" panose="020F0502020204030204" pitchFamily="34" charset="0"/>
              </a:rPr>
              <a:t>Vervolgstap: </a:t>
            </a:r>
            <a:br>
              <a:rPr lang="nl-NL" dirty="0">
                <a:latin typeface="Calibri" panose="020F0502020204030204" pitchFamily="34" charset="0"/>
              </a:rPr>
            </a:br>
            <a:r>
              <a:rPr lang="nl-NL" dirty="0">
                <a:latin typeface="Calibri" panose="020F0502020204030204" pitchFamily="34" charset="0"/>
              </a:rPr>
              <a:t>G</a:t>
            </a:r>
            <a:r>
              <a:rPr lang="nl-NL" sz="3600" dirty="0">
                <a:latin typeface="Calibri" panose="020F0502020204030204" pitchFamily="34" charset="0"/>
              </a:rPr>
              <a:t>emeenschappelijke analyse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80426C77-A96F-4FD7-8778-589A17402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88" y="2305050"/>
            <a:ext cx="8229600" cy="4525963"/>
          </a:xfrm>
        </p:spPr>
        <p:txBody>
          <a:bodyPr rtlCol="0">
            <a:normAutofit/>
          </a:bodyPr>
          <a:lstStyle/>
          <a:p>
            <a:pPr marL="57150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accent1"/>
                </a:solidFill>
                <a:latin typeface="Century Gothic" panose="020B0502020202020204" pitchFamily="34" charset="0"/>
              </a:rPr>
              <a:t>Huidig personeelsbestand  (+ risico’s)</a:t>
            </a:r>
          </a:p>
          <a:p>
            <a:pPr marL="57150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accent1"/>
                </a:solidFill>
                <a:latin typeface="Century Gothic" panose="020B0502020202020204" pitchFamily="34" charset="0"/>
              </a:rPr>
              <a:t>Toekomstig vereist personeelsbestand</a:t>
            </a:r>
          </a:p>
          <a:p>
            <a:pPr marL="57150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accent1"/>
                </a:solidFill>
                <a:latin typeface="Century Gothic" panose="020B0502020202020204" pitchFamily="34" charset="0"/>
              </a:rPr>
              <a:t>Huidige processen (+ risico’s)</a:t>
            </a:r>
          </a:p>
          <a:p>
            <a:pPr marL="57150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accent1"/>
                </a:solidFill>
                <a:latin typeface="Century Gothic" panose="020B0502020202020204" pitchFamily="34" charset="0"/>
              </a:rPr>
              <a:t>Bestaande instrumenten</a:t>
            </a:r>
          </a:p>
          <a:p>
            <a:pPr marL="57150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accent1"/>
                </a:solidFill>
                <a:latin typeface="Century Gothic" panose="020B0502020202020204" pitchFamily="34" charset="0"/>
              </a:rPr>
              <a:t>Gezamenlijke ambitie</a:t>
            </a:r>
          </a:p>
          <a:p>
            <a:pPr marL="57150" indent="0" eaLnBrk="1" fontAlgn="auto" hangingPunct="1">
              <a:spcAft>
                <a:spcPts val="0"/>
              </a:spcAft>
              <a:defRPr/>
            </a:pPr>
            <a:endParaRPr lang="en-US" sz="24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57150" indent="0" eaLnBrk="1" fontAlgn="auto" hangingPunct="1">
              <a:spcAft>
                <a:spcPts val="0"/>
              </a:spcAft>
              <a:defRPr/>
            </a:pPr>
            <a:endParaRPr lang="en-US" sz="24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nl-NL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3B45471-A761-459A-AE44-9F92A4790AD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8205" y="5913731"/>
            <a:ext cx="2501900" cy="6731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740114-D908-44F3-AB35-BC4A43642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00" y="415925"/>
            <a:ext cx="6219825" cy="835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sz="3600" dirty="0">
                <a:latin typeface="Calibri" panose="020F0502020204030204" pitchFamily="34" charset="0"/>
              </a:rPr>
              <a:t>Vervolgstap: </a:t>
            </a:r>
            <a:br>
              <a:rPr lang="nl-NL" sz="3600" dirty="0">
                <a:latin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</a:rPr>
              <a:t>Bewustwording en activering</a:t>
            </a:r>
          </a:p>
        </p:txBody>
      </p:sp>
      <p:sp>
        <p:nvSpPr>
          <p:cNvPr id="45060" name="Tijdelijke aanduiding voor inhoud 4">
            <a:extLst>
              <a:ext uri="{FF2B5EF4-FFF2-40B4-BE49-F238E27FC236}">
                <a16:creationId xmlns:a16="http://schemas.microsoft.com/office/drawing/2014/main" id="{0E8794C6-09A0-445B-9E76-B42466038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00" y="1916113"/>
            <a:ext cx="8229600" cy="4525962"/>
          </a:xfrm>
        </p:spPr>
        <p:txBody>
          <a:bodyPr/>
          <a:lstStyle/>
          <a:p>
            <a:pPr eaLnBrk="1" hangingPunct="1"/>
            <a:endParaRPr lang="nl-NL" altLang="nl-NL" sz="3200" dirty="0"/>
          </a:p>
          <a:p>
            <a:pPr eaLnBrk="1" hangingPunct="1"/>
            <a:endParaRPr lang="nl-NL" altLang="nl-NL" sz="3200" dirty="0"/>
          </a:p>
          <a:p>
            <a:pPr eaLnBrk="1" hangingPunct="1"/>
            <a:endParaRPr lang="nl-NL" altLang="nl-NL" sz="3200" dirty="0"/>
          </a:p>
          <a:p>
            <a:pPr eaLnBrk="1" hangingPunct="1"/>
            <a:endParaRPr lang="nl-NL" altLang="nl-NL" sz="3200" dirty="0"/>
          </a:p>
          <a:p>
            <a:pPr eaLnBrk="1" hangingPunct="1"/>
            <a:endParaRPr lang="nl-NL" altLang="nl-NL" sz="3200" dirty="0"/>
          </a:p>
          <a:p>
            <a:pPr eaLnBrk="1" hangingPunct="1"/>
            <a:endParaRPr lang="nl-NL" altLang="nl-NL" sz="3200" dirty="0"/>
          </a:p>
          <a:p>
            <a:pPr eaLnBrk="1" hangingPunct="1"/>
            <a:endParaRPr lang="nl-NL" altLang="nl-NL" sz="3200" dirty="0"/>
          </a:p>
          <a:p>
            <a:pPr eaLnBrk="1" hangingPunct="1"/>
            <a:endParaRPr lang="nl-NL" altLang="nl-NL" sz="3200" dirty="0"/>
          </a:p>
        </p:txBody>
      </p:sp>
      <p:pic>
        <p:nvPicPr>
          <p:cNvPr id="45061" name="Afbeelding 5">
            <a:extLst>
              <a:ext uri="{FF2B5EF4-FFF2-40B4-BE49-F238E27FC236}">
                <a16:creationId xmlns:a16="http://schemas.microsoft.com/office/drawing/2014/main" id="{DB0F5140-2152-4DFF-B35E-EB6315F15D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531" y="1572999"/>
            <a:ext cx="5468938" cy="428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6044690-C9F0-4EF1-897B-0451D3EB585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7381" y="5993258"/>
            <a:ext cx="2501900" cy="6731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5EAC4C-A84D-4822-89D9-CD2A8952A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00" y="415925"/>
            <a:ext cx="8199438" cy="1000125"/>
          </a:xfrm>
        </p:spPr>
        <p:txBody>
          <a:bodyPr/>
          <a:lstStyle/>
          <a:p>
            <a:pPr algn="l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nl-NL" dirty="0">
                <a:latin typeface="Calibri" panose="020F0502020204030204" pitchFamily="34" charset="0"/>
              </a:rPr>
              <a:t>Vervolgstap: </a:t>
            </a:r>
            <a:r>
              <a:rPr lang="nl-NL" sz="3600" dirty="0">
                <a:latin typeface="Calibri" panose="020F0502020204030204" pitchFamily="34" charset="0"/>
              </a:rPr>
              <a:t>Ontwikkelen en testen</a:t>
            </a:r>
          </a:p>
        </p:txBody>
      </p:sp>
      <p:sp>
        <p:nvSpPr>
          <p:cNvPr id="47108" name="Tijdelijke aanduiding voor inhoud 4">
            <a:extLst>
              <a:ext uri="{FF2B5EF4-FFF2-40B4-BE49-F238E27FC236}">
                <a16:creationId xmlns:a16="http://schemas.microsoft.com/office/drawing/2014/main" id="{D0326CB5-4637-48F5-8129-3C8C3A163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570038"/>
            <a:ext cx="8229600" cy="4525962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nl-NL" altLang="nl-NL" sz="2400" dirty="0">
                <a:latin typeface="Century Gothic" panose="020B0502020202020204" pitchFamily="34" charset="0"/>
              </a:rPr>
              <a:t>Hoe kunnen we ... ?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nl-NL" altLang="nl-NL" sz="2400" dirty="0">
                <a:latin typeface="Century Gothic" panose="020B0502020202020204" pitchFamily="34" charset="0"/>
              </a:rPr>
              <a:t>Wat is daarvoor nodig?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nl-NL" altLang="nl-NL" sz="2400" dirty="0">
                <a:latin typeface="Century Gothic" panose="020B0502020202020204" pitchFamily="34" charset="0"/>
              </a:rPr>
              <a:t>Bestaande instrumenten gebruiken of instrumenten ontwikkelen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nl-NL" altLang="nl-NL" sz="2400" dirty="0">
                <a:latin typeface="Century Gothic" panose="020B0502020202020204" pitchFamily="34" charset="0"/>
              </a:rPr>
              <a:t>Eerst testen d.m.v. pilots/proeftuinen</a:t>
            </a:r>
          </a:p>
        </p:txBody>
      </p:sp>
      <p:pic>
        <p:nvPicPr>
          <p:cNvPr id="47109" name="Picture 2" descr="http://pretioso-blog.com/wp-content/uploads/2013/09/Fotolia_45471409_Subscription_Monthly_XXL-%C2%A9-Christos-Georghiou-Fotolia.com-kl-300x250.jpg">
            <a:extLst>
              <a:ext uri="{FF2B5EF4-FFF2-40B4-BE49-F238E27FC236}">
                <a16:creationId xmlns:a16="http://schemas.microsoft.com/office/drawing/2014/main" id="{E424A91D-A712-4D46-AB32-84CFCAB9F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417" y="4489807"/>
            <a:ext cx="2379553" cy="198296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5570073-CF3C-41AC-B3C6-E8CD9BE5882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7930" y="5947834"/>
            <a:ext cx="2501900" cy="673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4479BB-279A-45D8-93A0-0F4E9D5A1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Korte agenda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E266D8-4C07-497C-A772-A2F518554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000" dirty="0"/>
              <a:t>Introductie		13.00-1330 uur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000" dirty="0"/>
              <a:t>Aanleiding		13.30-13.35 uur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000" dirty="0"/>
              <a:t>DI – wat is het? 	13.35-14.00 uur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000" dirty="0" err="1"/>
              <a:t>Quickscan</a:t>
            </a:r>
            <a:r>
              <a:rPr lang="nl-NL" sz="2000" dirty="0"/>
              <a:t> 	14.00-14.45 uur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nl-NL" sz="2000" dirty="0"/>
          </a:p>
          <a:p>
            <a:pPr marL="0" indent="0"/>
            <a:r>
              <a:rPr lang="nl-NL" sz="2000" dirty="0"/>
              <a:t>Korte pauze </a:t>
            </a:r>
          </a:p>
          <a:p>
            <a:pPr marL="0" indent="0"/>
            <a:endParaRPr lang="nl-NL" sz="20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2000" dirty="0"/>
              <a:t>Vervolgstappen 	15.00-16.00</a:t>
            </a:r>
          </a:p>
          <a:p>
            <a:pPr marL="0" indent="0"/>
            <a:endParaRPr lang="nl-NL" sz="2000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F3D1D03-1DB1-4B90-BAAD-E6D02A85D4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23ABE-E37C-4BA3-9A57-6DCE42D7BD4F}" type="slidenum">
              <a:rPr lang="nl-NL" altLang="nl-NL" smtClean="0"/>
              <a:pPr/>
              <a:t>2</a:t>
            </a:fld>
            <a:endParaRPr lang="nl-NL" alt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801281B-2BA7-4D85-8D4B-BD912A254A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3326" y="5860257"/>
            <a:ext cx="25019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71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5EAC4C-A84D-4822-89D9-CD2A8952A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00" y="415925"/>
            <a:ext cx="8199438" cy="1000125"/>
          </a:xfrm>
        </p:spPr>
        <p:txBody>
          <a:bodyPr/>
          <a:lstStyle/>
          <a:p>
            <a:pPr algn="l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nl-NL" dirty="0">
                <a:latin typeface="Calibri" panose="020F0502020204030204" pitchFamily="34" charset="0"/>
              </a:rPr>
              <a:t>Vervolgstap: </a:t>
            </a:r>
            <a:r>
              <a:rPr lang="nl-NL" sz="3600" dirty="0">
                <a:latin typeface="Calibri" panose="020F0502020204030204" pitchFamily="34" charset="0"/>
              </a:rPr>
              <a:t>mogelijke interventies</a:t>
            </a:r>
          </a:p>
        </p:txBody>
      </p:sp>
      <p:sp>
        <p:nvSpPr>
          <p:cNvPr id="47108" name="Tijdelijke aanduiding voor inhoud 4">
            <a:extLst>
              <a:ext uri="{FF2B5EF4-FFF2-40B4-BE49-F238E27FC236}">
                <a16:creationId xmlns:a16="http://schemas.microsoft.com/office/drawing/2014/main" id="{D0326CB5-4637-48F5-8129-3C8C3A163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909" y="1286219"/>
            <a:ext cx="8210091" cy="4754677"/>
          </a:xfrm>
        </p:spPr>
        <p:txBody>
          <a:bodyPr/>
          <a:lstStyle/>
          <a:p>
            <a:pPr eaLnBrk="1" hangingPunct="1"/>
            <a:r>
              <a:rPr lang="nl-NL" altLang="nl-NL" sz="2000" b="1" dirty="0">
                <a:solidFill>
                  <a:schemeClr val="accent1"/>
                </a:solidFill>
              </a:rPr>
              <a:t>Gezondheid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nl-NL" sz="2000" dirty="0">
                <a:solidFill>
                  <a:schemeClr val="accent1"/>
                </a:solidFill>
              </a:rPr>
              <a:t>Vitaliteitscheck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nl-NL" sz="2000" dirty="0">
                <a:solidFill>
                  <a:schemeClr val="accent1"/>
                </a:solidFill>
              </a:rPr>
              <a:t>Persoonlijke vitaliteitsgesprekken met coach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nl-NL" sz="2000" dirty="0">
                <a:solidFill>
                  <a:schemeClr val="accent1"/>
                </a:solidFill>
              </a:rPr>
              <a:t>Leefstijl workshops, zoals:</a:t>
            </a:r>
          </a:p>
          <a:p>
            <a:pPr marL="457200" lvl="1" indent="0">
              <a:buNone/>
            </a:pPr>
            <a:r>
              <a:rPr lang="nl-NL" sz="2000" dirty="0">
                <a:solidFill>
                  <a:schemeClr val="accent1"/>
                </a:solidFill>
              </a:rPr>
              <a:t>- Meer energie in ploegendienst</a:t>
            </a:r>
          </a:p>
          <a:p>
            <a:pPr marL="457200" lvl="1" indent="0">
              <a:buNone/>
            </a:pPr>
            <a:r>
              <a:rPr lang="nl-NL" sz="2000" dirty="0">
                <a:solidFill>
                  <a:schemeClr val="accent1"/>
                </a:solidFill>
              </a:rPr>
              <a:t>- Beter slapen</a:t>
            </a:r>
          </a:p>
          <a:p>
            <a:pPr marL="457200" lvl="1" indent="0">
              <a:buNone/>
            </a:pPr>
            <a:r>
              <a:rPr lang="nl-NL" sz="2000" dirty="0">
                <a:solidFill>
                  <a:schemeClr val="accent1"/>
                </a:solidFill>
              </a:rPr>
              <a:t>- Anders eten</a:t>
            </a:r>
          </a:p>
          <a:p>
            <a:pPr marL="457200" lvl="1" indent="0">
              <a:buNone/>
            </a:pPr>
            <a:r>
              <a:rPr lang="nl-NL" sz="2000" dirty="0">
                <a:solidFill>
                  <a:schemeClr val="accent1"/>
                </a:solidFill>
              </a:rPr>
              <a:t>- Stoppen met roken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nl-NL" sz="2000" dirty="0">
                <a:solidFill>
                  <a:schemeClr val="accent1"/>
                </a:solidFill>
              </a:rPr>
              <a:t>Werkplekonderzoek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nl-NL" sz="2000" dirty="0">
                <a:solidFill>
                  <a:schemeClr val="accent1"/>
                </a:solidFill>
              </a:rPr>
              <a:t>Ploegendienstscan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nl-NL" sz="2000" dirty="0">
                <a:solidFill>
                  <a:schemeClr val="accent1"/>
                </a:solidFill>
              </a:rPr>
              <a:t>Vitaliteitscampagne </a:t>
            </a:r>
          </a:p>
          <a:p>
            <a:pPr eaLnBrk="1" hangingPunct="1"/>
            <a:endParaRPr lang="nl-NL" altLang="nl-NL" sz="3200" dirty="0">
              <a:latin typeface="Calibri" panose="020F050202020403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5570073-CF3C-41AC-B3C6-E8CD9BE5882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8205" y="5911065"/>
            <a:ext cx="25019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49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5EAC4C-A84D-4822-89D9-CD2A8952A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00" y="415925"/>
            <a:ext cx="8199438" cy="1000125"/>
          </a:xfrm>
        </p:spPr>
        <p:txBody>
          <a:bodyPr/>
          <a:lstStyle/>
          <a:p>
            <a:pPr algn="l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nl-NL" dirty="0">
                <a:latin typeface="Calibri" panose="020F0502020204030204" pitchFamily="34" charset="0"/>
              </a:rPr>
              <a:t>Vervolgstap: </a:t>
            </a:r>
            <a:r>
              <a:rPr lang="nl-NL" sz="3600" dirty="0">
                <a:latin typeface="Calibri" panose="020F0502020204030204" pitchFamily="34" charset="0"/>
              </a:rPr>
              <a:t>mogelijke interventies</a:t>
            </a:r>
          </a:p>
        </p:txBody>
      </p:sp>
      <p:sp>
        <p:nvSpPr>
          <p:cNvPr id="47108" name="Tijdelijke aanduiding voor inhoud 4">
            <a:extLst>
              <a:ext uri="{FF2B5EF4-FFF2-40B4-BE49-F238E27FC236}">
                <a16:creationId xmlns:a16="http://schemas.microsoft.com/office/drawing/2014/main" id="{D0326CB5-4637-48F5-8129-3C8C3A163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00" y="1916676"/>
            <a:ext cx="8210091" cy="4754677"/>
          </a:xfrm>
        </p:spPr>
        <p:txBody>
          <a:bodyPr/>
          <a:lstStyle/>
          <a:p>
            <a:pPr lvl="0"/>
            <a:r>
              <a:rPr lang="nl-NL" sz="2000" b="1" dirty="0">
                <a:solidFill>
                  <a:schemeClr val="accent1"/>
                </a:solidFill>
              </a:rPr>
              <a:t>Ontwikkelen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nl-NL" sz="2000" dirty="0">
                <a:solidFill>
                  <a:schemeClr val="accent1"/>
                </a:solidFill>
              </a:rPr>
              <a:t>Loopbaan APK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nl-NL" sz="2000" dirty="0">
                <a:solidFill>
                  <a:schemeClr val="accent1"/>
                </a:solidFill>
              </a:rPr>
              <a:t>Loopbaanworkshops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nl-NL" sz="2000" dirty="0">
                <a:solidFill>
                  <a:schemeClr val="accent1"/>
                </a:solidFill>
              </a:rPr>
              <a:t>Workshop Leren Leren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nl-NL" sz="2000" dirty="0">
                <a:solidFill>
                  <a:schemeClr val="accent1"/>
                </a:solidFill>
              </a:rPr>
              <a:t>Competentiescan met persoonlijk ontwikkeladvies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nl-NL" sz="2000" dirty="0">
                <a:solidFill>
                  <a:schemeClr val="accent1"/>
                </a:solidFill>
              </a:rPr>
              <a:t>Workshop Succesvol omgaan met competenties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nl-NL" sz="2000" dirty="0">
                <a:solidFill>
                  <a:schemeClr val="accent1"/>
                </a:solidFill>
              </a:rPr>
              <a:t>Bedrijfsadvies bij opzetten scholingsbeleid 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nl-NL" sz="2000" dirty="0">
                <a:solidFill>
                  <a:schemeClr val="accent1"/>
                </a:solidFill>
              </a:rPr>
              <a:t>Opleiding toekomstgericht scholen</a:t>
            </a:r>
          </a:p>
          <a:p>
            <a:pPr eaLnBrk="1" hangingPunct="1"/>
            <a:endParaRPr lang="nl-NL" altLang="nl-NL" sz="3200" dirty="0">
              <a:latin typeface="Calibri" panose="020F050202020403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5570073-CF3C-41AC-B3C6-E8CD9BE5882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8204" y="5921339"/>
            <a:ext cx="25019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619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5EAC4C-A84D-4822-89D9-CD2A8952A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00" y="415925"/>
            <a:ext cx="8199438" cy="1000125"/>
          </a:xfrm>
        </p:spPr>
        <p:txBody>
          <a:bodyPr/>
          <a:lstStyle/>
          <a:p>
            <a:pPr algn="l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nl-NL" dirty="0">
                <a:latin typeface="Calibri" panose="020F0502020204030204" pitchFamily="34" charset="0"/>
              </a:rPr>
              <a:t>Vervolgstap: </a:t>
            </a:r>
            <a:r>
              <a:rPr lang="nl-NL" sz="3600" dirty="0">
                <a:latin typeface="Calibri" panose="020F0502020204030204" pitchFamily="34" charset="0"/>
              </a:rPr>
              <a:t>mogelijke interventies</a:t>
            </a:r>
          </a:p>
        </p:txBody>
      </p:sp>
      <p:sp>
        <p:nvSpPr>
          <p:cNvPr id="47108" name="Tijdelijke aanduiding voor inhoud 4">
            <a:extLst>
              <a:ext uri="{FF2B5EF4-FFF2-40B4-BE49-F238E27FC236}">
                <a16:creationId xmlns:a16="http://schemas.microsoft.com/office/drawing/2014/main" id="{D0326CB5-4637-48F5-8129-3C8C3A163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00" y="2103323"/>
            <a:ext cx="8210091" cy="4754677"/>
          </a:xfrm>
        </p:spPr>
        <p:txBody>
          <a:bodyPr/>
          <a:lstStyle/>
          <a:p>
            <a:pPr lvl="0"/>
            <a:r>
              <a:rPr lang="nl-NL" sz="2000" b="1" dirty="0">
                <a:solidFill>
                  <a:schemeClr val="accent1"/>
                </a:solidFill>
              </a:rPr>
              <a:t>Balans Werk-Privé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nl-NL" sz="2000" dirty="0">
                <a:solidFill>
                  <a:schemeClr val="accent1"/>
                </a:solidFill>
              </a:rPr>
              <a:t>Financiële adviesgesprekken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nl-NL" sz="2000" dirty="0">
                <a:solidFill>
                  <a:schemeClr val="accent1"/>
                </a:solidFill>
              </a:rPr>
              <a:t>Budgetcoach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nl-NL" sz="2000" dirty="0">
                <a:solidFill>
                  <a:schemeClr val="accent1"/>
                </a:solidFill>
              </a:rPr>
              <a:t>Workshop Geldzorgen voor leidinggevenden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nl-NL" sz="2000" dirty="0">
                <a:solidFill>
                  <a:schemeClr val="accent1"/>
                </a:solidFill>
              </a:rPr>
              <a:t>Bewustwordingsprogramma over mantelzorg</a:t>
            </a:r>
          </a:p>
          <a:p>
            <a:pPr eaLnBrk="1" hangingPunct="1"/>
            <a:endParaRPr lang="nl-NL" altLang="nl-NL" sz="3200" dirty="0">
              <a:latin typeface="Calibri" panose="020F050202020403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5570073-CF3C-41AC-B3C6-E8CD9BE5882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7656" y="5972711"/>
            <a:ext cx="25019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301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5EAC4C-A84D-4822-89D9-CD2A8952A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00" y="415925"/>
            <a:ext cx="8199438" cy="1000125"/>
          </a:xfrm>
        </p:spPr>
        <p:txBody>
          <a:bodyPr/>
          <a:lstStyle/>
          <a:p>
            <a:pPr algn="l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nl-NL" dirty="0">
                <a:latin typeface="Calibri" panose="020F0502020204030204" pitchFamily="34" charset="0"/>
              </a:rPr>
              <a:t>Vervolgstap: </a:t>
            </a:r>
            <a:r>
              <a:rPr lang="nl-NL" sz="3600" dirty="0">
                <a:latin typeface="Calibri" panose="020F0502020204030204" pitchFamily="34" charset="0"/>
              </a:rPr>
              <a:t>mogelijke interventies</a:t>
            </a:r>
          </a:p>
        </p:txBody>
      </p:sp>
      <p:sp>
        <p:nvSpPr>
          <p:cNvPr id="47108" name="Tijdelijke aanduiding voor inhoud 4">
            <a:extLst>
              <a:ext uri="{FF2B5EF4-FFF2-40B4-BE49-F238E27FC236}">
                <a16:creationId xmlns:a16="http://schemas.microsoft.com/office/drawing/2014/main" id="{D0326CB5-4637-48F5-8129-3C8C3A163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00" y="1748008"/>
            <a:ext cx="8210091" cy="4754677"/>
          </a:xfrm>
        </p:spPr>
        <p:txBody>
          <a:bodyPr/>
          <a:lstStyle/>
          <a:p>
            <a:pPr lvl="0"/>
            <a:r>
              <a:rPr lang="nl-NL" sz="2000" b="1" dirty="0">
                <a:solidFill>
                  <a:schemeClr val="accent1"/>
                </a:solidFill>
              </a:rPr>
              <a:t>Leiderschap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nl-NL" sz="2000" dirty="0">
                <a:solidFill>
                  <a:schemeClr val="accent1"/>
                </a:solidFill>
              </a:rPr>
              <a:t>Leidinggevenden Scan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nl-NL" sz="2000" dirty="0">
                <a:solidFill>
                  <a:schemeClr val="accent1"/>
                </a:solidFill>
              </a:rPr>
              <a:t>Individuele coaching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nl-NL" sz="2000" dirty="0">
                <a:solidFill>
                  <a:schemeClr val="accent1"/>
                </a:solidFill>
              </a:rPr>
              <a:t>Training “Leidinggevende als coach”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nl-NL" sz="2000" dirty="0">
                <a:solidFill>
                  <a:schemeClr val="accent1"/>
                </a:solidFill>
              </a:rPr>
              <a:t>Programma “Aan de praat”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nl-NL" sz="2000" dirty="0">
                <a:solidFill>
                  <a:schemeClr val="accent1"/>
                </a:solidFill>
              </a:rPr>
              <a:t>Leiderschapsprogramma gericht op vitaliteit</a:t>
            </a:r>
          </a:p>
          <a:p>
            <a:pPr eaLnBrk="1" hangingPunct="1"/>
            <a:endParaRPr lang="nl-NL" altLang="nl-NL" sz="3200" dirty="0">
              <a:latin typeface="Calibri" panose="020F050202020403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5570073-CF3C-41AC-B3C6-E8CD9BE5882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4336" y="5982984"/>
            <a:ext cx="25019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67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5EAC4C-A84D-4822-89D9-CD2A8952A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00" y="415925"/>
            <a:ext cx="8199438" cy="1000125"/>
          </a:xfrm>
        </p:spPr>
        <p:txBody>
          <a:bodyPr/>
          <a:lstStyle/>
          <a:p>
            <a:pPr algn="l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nl-NL" dirty="0">
                <a:latin typeface="Calibri" panose="020F0502020204030204" pitchFamily="34" charset="0"/>
              </a:rPr>
              <a:t>Vervolgstap: </a:t>
            </a:r>
            <a:r>
              <a:rPr lang="nl-NL" sz="3600" dirty="0">
                <a:latin typeface="Calibri" panose="020F0502020204030204" pitchFamily="34" charset="0"/>
              </a:rPr>
              <a:t>mogelijke interventies</a:t>
            </a:r>
          </a:p>
        </p:txBody>
      </p:sp>
      <p:sp>
        <p:nvSpPr>
          <p:cNvPr id="47108" name="Tijdelijke aanduiding voor inhoud 4">
            <a:extLst>
              <a:ext uri="{FF2B5EF4-FFF2-40B4-BE49-F238E27FC236}">
                <a16:creationId xmlns:a16="http://schemas.microsoft.com/office/drawing/2014/main" id="{D0326CB5-4637-48F5-8129-3C8C3A163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249" y="1757533"/>
            <a:ext cx="8210091" cy="4754677"/>
          </a:xfrm>
        </p:spPr>
        <p:txBody>
          <a:bodyPr/>
          <a:lstStyle/>
          <a:p>
            <a:pPr lvl="0"/>
            <a:r>
              <a:rPr lang="nl-NL" sz="2000" b="1" dirty="0">
                <a:solidFill>
                  <a:schemeClr val="accent1"/>
                </a:solidFill>
              </a:rPr>
              <a:t>Eigen Regie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nl-NL" sz="2000" dirty="0">
                <a:solidFill>
                  <a:schemeClr val="accent1"/>
                </a:solidFill>
              </a:rPr>
              <a:t>Duurzame Inzetbaarheid Scan voor medewerkers (DIX)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nl-NL" sz="2000" dirty="0">
                <a:solidFill>
                  <a:schemeClr val="accent1"/>
                </a:solidFill>
              </a:rPr>
              <a:t>Workshop “Het begint bij jezelf”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nl-NL" sz="2000" dirty="0">
                <a:solidFill>
                  <a:schemeClr val="accent1"/>
                </a:solidFill>
              </a:rPr>
              <a:t>Workshop “Van speelbal naar speler”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nl-NL" sz="2000" dirty="0">
                <a:solidFill>
                  <a:schemeClr val="accent1"/>
                </a:solidFill>
              </a:rPr>
              <a:t>Workshop “Leren </a:t>
            </a:r>
            <a:r>
              <a:rPr lang="nl-NL" sz="2000" dirty="0" err="1">
                <a:solidFill>
                  <a:schemeClr val="accent1"/>
                </a:solidFill>
              </a:rPr>
              <a:t>Leren</a:t>
            </a:r>
            <a:r>
              <a:rPr lang="nl-NL" sz="2000" dirty="0">
                <a:solidFill>
                  <a:schemeClr val="accent1"/>
                </a:solidFill>
              </a:rPr>
              <a:t>”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nl-NL" sz="2000" dirty="0">
                <a:solidFill>
                  <a:schemeClr val="accent1"/>
                </a:solidFill>
              </a:rPr>
              <a:t>Bewustwordingscampagne</a:t>
            </a:r>
          </a:p>
          <a:p>
            <a:pPr eaLnBrk="1" hangingPunct="1"/>
            <a:endParaRPr lang="nl-NL" altLang="nl-NL" sz="3200" dirty="0">
              <a:latin typeface="Calibri" panose="020F050202020403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5570073-CF3C-41AC-B3C6-E8CD9BE5882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7930" y="5972710"/>
            <a:ext cx="25019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28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2F35A7-CE70-427F-AFD2-1FFFDE306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 nu? 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CBF7FBD-C86F-4E35-82B6-7684C2D04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algn="just"/>
            <a:r>
              <a:rPr lang="nl-NL" sz="2000" dirty="0">
                <a:hlinkClick r:id="rId3"/>
              </a:rPr>
              <a:t>Siward@scohr.nl</a:t>
            </a:r>
            <a:r>
              <a:rPr lang="nl-NL" sz="2000" dirty="0"/>
              <a:t>			</a:t>
            </a:r>
            <a:r>
              <a:rPr lang="nl-NL" sz="2000" dirty="0">
                <a:hlinkClick r:id="rId4"/>
              </a:rPr>
              <a:t>Lindalokhoff@a-advies.nl</a:t>
            </a:r>
            <a:endParaRPr lang="nl-NL" sz="2000" dirty="0"/>
          </a:p>
          <a:p>
            <a:pPr algn="just"/>
            <a:r>
              <a:rPr lang="nl-NL" sz="2000" dirty="0"/>
              <a:t>06-22393017				06-24114127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D65280B-ED28-4AC1-8642-8289E52BCE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23ABE-E37C-4BA3-9A57-6DCE42D7BD4F}" type="slidenum">
              <a:rPr lang="nl-NL" altLang="nl-NL" smtClean="0"/>
              <a:pPr/>
              <a:t>25</a:t>
            </a:fld>
            <a:endParaRPr lang="nl-NL" alt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31FB860-4BAF-44BD-A9AF-2FFD0B32C0F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96850" y="5972175"/>
            <a:ext cx="25019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714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Afbeelding 1" descr="presentatie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74675" y="1252538"/>
            <a:ext cx="6297613" cy="757237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nl-NL" sz="2800" dirty="0">
                <a:ea typeface="+mj-ea"/>
                <a:cs typeface="+mj-cs"/>
              </a:rPr>
              <a:t>Bedankt</a:t>
            </a:r>
            <a:r>
              <a:rPr lang="en-US" sz="2800" dirty="0">
                <a:ea typeface="+mj-ea"/>
                <a:cs typeface="+mj-cs"/>
              </a:rPr>
              <a:t> voor uw aandacht!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80DEAB6-0D35-4DAE-802B-4D03F41203D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10112" y="5927948"/>
            <a:ext cx="2501900" cy="673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D223FA-CC1D-4C2A-A1D4-A6CC8ED41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2538" y="2611438"/>
            <a:ext cx="8237537" cy="817562"/>
          </a:xfrm>
        </p:spPr>
        <p:txBody>
          <a:bodyPr/>
          <a:lstStyle/>
          <a:p>
            <a:r>
              <a:rPr lang="nl-NL" dirty="0"/>
              <a:t>Introductie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AC3483B-743F-4079-A105-BD3A2E705D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23ABE-E37C-4BA3-9A57-6DCE42D7BD4F}" type="slidenum">
              <a:rPr lang="nl-NL" altLang="nl-NL" smtClean="0"/>
              <a:pPr/>
              <a:t>3</a:t>
            </a:fld>
            <a:endParaRPr lang="nl-NL" alt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9F84711-0568-422F-B93B-F95DC5823CB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1425" y="5943404"/>
            <a:ext cx="25019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1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D223FA-CC1D-4C2A-A1D4-A6CC8ED41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Ons doel van de workshop…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14282D-B058-438D-8B5C-6F76C65CB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nl-NL" altLang="nl-NL" sz="2000" dirty="0">
              <a:latin typeface="+mj-lt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nl-NL" altLang="nl-NL" sz="2000" dirty="0">
              <a:latin typeface="+mj-lt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nl-NL" altLang="nl-NL" sz="2000" dirty="0">
                <a:latin typeface="+mj-lt"/>
              </a:rPr>
              <a:t>Weten wat duurzame inzetbaarheid is en waarom voor werkgevers en werknemers een belangrijk thema is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nl-NL" altLang="nl-NL" sz="2000" dirty="0">
                <a:latin typeface="+mj-lt"/>
              </a:rPr>
              <a:t>Zicht op knelpunten en kansen in de eigen organisatie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nl-NL" altLang="nl-NL" sz="2000" dirty="0">
                <a:latin typeface="+mj-lt"/>
              </a:rPr>
              <a:t>Inzicht in rollen 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nl-NL" altLang="nl-NL" sz="2000" dirty="0">
                <a:latin typeface="+mj-lt"/>
              </a:rPr>
              <a:t>Leren van elkaars kennis en ervaringen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nl-NL" altLang="nl-NL" sz="2000" dirty="0">
                <a:latin typeface="+mj-lt"/>
              </a:rPr>
              <a:t>Weten hoe in beweging te komen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nl-NL" altLang="nl-NL" sz="2000" dirty="0">
                <a:latin typeface="+mj-lt"/>
              </a:rPr>
              <a:t>Bepalen van eerste concrete stappen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AC3483B-743F-4079-A105-BD3A2E705D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23ABE-E37C-4BA3-9A57-6DCE42D7BD4F}" type="slidenum">
              <a:rPr lang="nl-NL" altLang="nl-NL" smtClean="0"/>
              <a:pPr/>
              <a:t>4</a:t>
            </a:fld>
            <a:endParaRPr lang="nl-NL" alt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5EF1089-45BC-4F26-B9D7-F0B79268651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1151" y="5961063"/>
            <a:ext cx="25019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081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08E7AE-C8DE-422E-A43E-B6CC6E2BC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Aanleiding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5C54E6-E707-46E0-8EEB-6BEF9FAD2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000" dirty="0">
                <a:latin typeface="Century Gothic" panose="020B0502020202020204" pitchFamily="34" charset="0"/>
                <a:cs typeface="Calibri" panose="020F0502020204030204" pitchFamily="34" charset="0"/>
              </a:rPr>
              <a:t>Cao afspraak Gemaksvoedingsindustrie 2018-2020 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sz="20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>
                <a:latin typeface="Century Gothic" panose="020B0502020202020204" pitchFamily="34" charset="0"/>
                <a:cs typeface="Calibri" panose="020F0502020204030204" pitchFamily="34" charset="0"/>
              </a:rPr>
              <a:t>Paritaire Werkgroep Duurzame Inzetbaarheid 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sz="20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>
                <a:latin typeface="Century Gothic" panose="020B0502020202020204" pitchFamily="34" charset="0"/>
                <a:cs typeface="Calibri" panose="020F0502020204030204" pitchFamily="34" charset="0"/>
              </a:rPr>
              <a:t>Doelstelling werkgroep: </a:t>
            </a:r>
          </a:p>
          <a:p>
            <a:pPr marL="0" indent="0"/>
            <a:endParaRPr lang="nl-NL" sz="20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nl-NL" sz="2000" dirty="0">
                <a:latin typeface="Century Gothic" panose="020B0502020202020204" pitchFamily="34" charset="0"/>
                <a:cs typeface="Calibri" panose="020F0502020204030204" pitchFamily="34" charset="0"/>
              </a:rPr>
              <a:t>	Uitwerken van een pakket van instrumenten en 	maatregelen die bedrijven binnen de 	gemaksvoedingsindustrie ondersteunen bij de 	implementatie van een integraal Duurzaam 	Inzetbaarheidsbeleid 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7F234E1-DDD8-4200-9618-7049804D72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23ABE-E37C-4BA3-9A57-6DCE42D7BD4F}" type="slidenum">
              <a:rPr lang="nl-NL" altLang="nl-NL" smtClean="0"/>
              <a:pPr/>
              <a:t>5</a:t>
            </a:fld>
            <a:endParaRPr lang="nl-NL" alt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94C89A2-4C54-4EC4-8B7C-8FF9E55B11F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04473" y="5784851"/>
            <a:ext cx="25019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319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D15F93-DCD8-442E-916D-7C627F05B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Duurzame inzetbaarheid is</a:t>
            </a:r>
            <a:br>
              <a:rPr lang="nl-NL" dirty="0"/>
            </a:br>
            <a:r>
              <a:rPr lang="nl-NL" dirty="0"/>
              <a:t> niet nieuw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2E68EC-6790-4080-86B0-97CAE5930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115554C-0D41-4A17-9AFE-CCBD59D144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23ABE-E37C-4BA3-9A57-6DCE42D7BD4F}" type="slidenum">
              <a:rPr lang="nl-NL" altLang="nl-NL" smtClean="0"/>
              <a:pPr/>
              <a:t>6</a:t>
            </a:fld>
            <a:endParaRPr lang="nl-NL" altLang="nl-NL"/>
          </a:p>
        </p:txBody>
      </p:sp>
      <p:graphicFrame>
        <p:nvGraphicFramePr>
          <p:cNvPr id="5" name="Tijdelijke aanduiding voor inhoud 1">
            <a:extLst>
              <a:ext uri="{FF2B5EF4-FFF2-40B4-BE49-F238E27FC236}">
                <a16:creationId xmlns:a16="http://schemas.microsoft.com/office/drawing/2014/main" id="{51ED8667-6C89-47CE-85A1-5120AE2004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494412"/>
              </p:ext>
            </p:extLst>
          </p:nvPr>
        </p:nvGraphicFramePr>
        <p:xfrm>
          <a:off x="0" y="1404642"/>
          <a:ext cx="914400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Afbeelding 5">
            <a:extLst>
              <a:ext uri="{FF2B5EF4-FFF2-40B4-BE49-F238E27FC236}">
                <a16:creationId xmlns:a16="http://schemas.microsoft.com/office/drawing/2014/main" id="{984CF984-B12D-49B9-92C6-D78252D9F1FB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304473" y="5784851"/>
            <a:ext cx="25019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41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3164E0-1691-448F-AED0-4AB21309A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Duurzame inzetbaarheid gaat over: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63B480-99A6-4D9A-A4DA-BE01969A0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49425"/>
            <a:ext cx="8229600" cy="4683125"/>
          </a:xfrm>
        </p:spPr>
        <p:txBody>
          <a:bodyPr/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nl-NL" sz="2000" dirty="0"/>
              <a:t>Arbeidstijden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nl-NL" sz="2000" dirty="0"/>
              <a:t>Arbeidsverhoudingen 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nl-NL" sz="2000" dirty="0"/>
              <a:t>Leren &amp; ontwikkelen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nl-NL" sz="2000" dirty="0"/>
              <a:t>Vitaliteit &amp; gezondheid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nl-NL" sz="2000" dirty="0"/>
              <a:t>Arbeidsvoorwaarden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FF091FC-9D25-407E-98EE-80F9A8F82C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23ABE-E37C-4BA3-9A57-6DCE42D7BD4F}" type="slidenum">
              <a:rPr lang="nl-NL" altLang="nl-NL" smtClean="0"/>
              <a:pPr/>
              <a:t>7</a:t>
            </a:fld>
            <a:endParaRPr lang="nl-NL" alt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2C88AF8-F3FD-4A81-87D9-AD1D72C9369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1974" y="5884862"/>
            <a:ext cx="25019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45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D15F93-DCD8-442E-916D-7C627F05B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 maken het even persoonlijk…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2E68EC-6790-4080-86B0-97CAE5930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Een korte vragenlijst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115554C-0D41-4A17-9AFE-CCBD59D144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23ABE-E37C-4BA3-9A57-6DCE42D7BD4F}" type="slidenum">
              <a:rPr lang="nl-NL" altLang="nl-NL" smtClean="0"/>
              <a:pPr/>
              <a:t>8</a:t>
            </a:fld>
            <a:endParaRPr lang="nl-NL" alt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2DFAB93-1298-4754-848D-8991C16BACC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04473" y="5784851"/>
            <a:ext cx="25019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08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FDFC16-600F-45D0-AC79-0A33EEBDC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DI beleid?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6E1CED-8CEC-4708-8E24-788DEAD45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14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733D0DA-6E8F-473A-8E82-6C59B4D673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23ABE-E37C-4BA3-9A57-6DCE42D7BD4F}" type="slidenum">
              <a:rPr lang="nl-NL" altLang="nl-NL" smtClean="0"/>
              <a:pPr/>
              <a:t>9</a:t>
            </a:fld>
            <a:endParaRPr lang="nl-NL" alt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2F21552-B952-4214-AC67-A563B462776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7656" y="6012019"/>
            <a:ext cx="2501900" cy="673100"/>
          </a:xfrm>
          <a:prstGeom prst="rect">
            <a:avLst/>
          </a:prstGeom>
        </p:spPr>
      </p:pic>
      <p:pic>
        <p:nvPicPr>
          <p:cNvPr id="8" name="Afbeelding 7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29C6353F-8EB9-4C99-AC5F-6142DC6A2A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180" y="1117600"/>
            <a:ext cx="5669639" cy="478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469027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ardthema">
  <a:themeElements>
    <a:clrScheme name="a-advies 23apr2018 v4">
      <a:dk1>
        <a:srgbClr val="000000"/>
      </a:dk1>
      <a:lt1>
        <a:srgbClr val="BFBFBF"/>
      </a:lt1>
      <a:dk2>
        <a:srgbClr val="21007E"/>
      </a:dk2>
      <a:lt2>
        <a:srgbClr val="C9C6E1"/>
      </a:lt2>
      <a:accent1>
        <a:srgbClr val="000066"/>
      </a:accent1>
      <a:accent2>
        <a:srgbClr val="C7DA09"/>
      </a:accent2>
      <a:accent3>
        <a:srgbClr val="6100E4"/>
      </a:accent3>
      <a:accent4>
        <a:srgbClr val="DA0014"/>
      </a:accent4>
      <a:accent5>
        <a:srgbClr val="16AA09"/>
      </a:accent5>
      <a:accent6>
        <a:srgbClr val="F16107"/>
      </a:accent6>
      <a:hlink>
        <a:srgbClr val="27005A"/>
      </a:hlink>
      <a:folHlink>
        <a:srgbClr val="4B5A6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16328</TotalTime>
  <Words>613</Words>
  <Application>Microsoft Office PowerPoint</Application>
  <PresentationFormat>Diavoorstelling (4:3)</PresentationFormat>
  <Paragraphs>191</Paragraphs>
  <Slides>26</Slides>
  <Notes>25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1" baseType="lpstr">
      <vt:lpstr>Arial</vt:lpstr>
      <vt:lpstr>Calibri</vt:lpstr>
      <vt:lpstr>Century Gothic</vt:lpstr>
      <vt:lpstr>Wingdings</vt:lpstr>
      <vt:lpstr>Standaardthema</vt:lpstr>
      <vt:lpstr>Duurzame Inzetbaarheid in de Gemaksvoedingindustrie</vt:lpstr>
      <vt:lpstr>Korte agenda </vt:lpstr>
      <vt:lpstr>Introductie </vt:lpstr>
      <vt:lpstr>Ons doel van de workshop…</vt:lpstr>
      <vt:lpstr>Aanleiding </vt:lpstr>
      <vt:lpstr>Duurzame inzetbaarheid is  niet nieuw</vt:lpstr>
      <vt:lpstr>Duurzame inzetbaarheid gaat over:</vt:lpstr>
      <vt:lpstr>We maken het even persoonlijk…</vt:lpstr>
      <vt:lpstr>Wat is DI beleid?</vt:lpstr>
      <vt:lpstr>Wat is DI beleid?</vt:lpstr>
      <vt:lpstr>Wat kan duurzame inzetbaarheid opleveren?</vt:lpstr>
      <vt:lpstr>Wat is er al (gedaan)? </vt:lpstr>
      <vt:lpstr>Een quickscan…</vt:lpstr>
      <vt:lpstr>Rollen </vt:lpstr>
      <vt:lpstr>Vervolgstappen</vt:lpstr>
      <vt:lpstr>Vervolgstappen: fasen</vt:lpstr>
      <vt:lpstr>Vervolgstap:  Gemeenschappelijke analyse</vt:lpstr>
      <vt:lpstr>Vervolgstap:  Bewustwording en activering</vt:lpstr>
      <vt:lpstr>Vervolgstap: Ontwikkelen en testen</vt:lpstr>
      <vt:lpstr>Vervolgstap: mogelijke interventies</vt:lpstr>
      <vt:lpstr>Vervolgstap: mogelijke interventies</vt:lpstr>
      <vt:lpstr>Vervolgstap: mogelijke interventies</vt:lpstr>
      <vt:lpstr>Vervolgstap: mogelijke interventies</vt:lpstr>
      <vt:lpstr>Vervolgstap: mogelijke interventies</vt:lpstr>
      <vt:lpstr>En nu? </vt:lpstr>
      <vt:lpstr>PowerPoint-presentatie</vt:lpstr>
    </vt:vector>
  </TitlesOfParts>
  <Company>A-Advies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basispresentatie a-advies</dc:title>
  <dc:creator>a-advies</dc:creator>
  <cp:lastModifiedBy>Linda Lokhoff</cp:lastModifiedBy>
  <cp:revision>194</cp:revision>
  <dcterms:created xsi:type="dcterms:W3CDTF">2006-03-22T09:41:12Z</dcterms:created>
  <dcterms:modified xsi:type="dcterms:W3CDTF">2019-12-06T13:43:16Z</dcterms:modified>
</cp:coreProperties>
</file>